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916" r:id="rId1"/>
  </p:sldMasterIdLst>
  <p:sldIdLst>
    <p:sldId id="256" r:id="rId2"/>
    <p:sldId id="257" r:id="rId3"/>
    <p:sldId id="261" r:id="rId4"/>
    <p:sldId id="258" r:id="rId5"/>
    <p:sldId id="259" r:id="rId6"/>
    <p:sldId id="260" r:id="rId7"/>
    <p:sldId id="262" r:id="rId8"/>
    <p:sldId id="263" r:id="rId9"/>
    <p:sldId id="264" r:id="rId10"/>
    <p:sldId id="265" r:id="rId11"/>
    <p:sldId id="268" r:id="rId12"/>
    <p:sldId id="266" r:id="rId13"/>
    <p:sldId id="267" r:id="rId14"/>
    <p:sldId id="270" r:id="rId15"/>
    <p:sldId id="269" r:id="rId16"/>
    <p:sldId id="271" r:id="rId17"/>
    <p:sldId id="272" r:id="rId18"/>
    <p:sldId id="273" r:id="rId19"/>
    <p:sldId id="277" r:id="rId20"/>
    <p:sldId id="274" r:id="rId21"/>
    <p:sldId id="275" r:id="rId22"/>
    <p:sldId id="276" r:id="rId23"/>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3845" autoAdjust="0"/>
    <p:restoredTop sz="94660"/>
  </p:normalViewPr>
  <p:slideViewPr>
    <p:cSldViewPr snapToGrid="0">
      <p:cViewPr varScale="1">
        <p:scale>
          <a:sx n="84" d="100"/>
          <a:sy n="84" d="100"/>
        </p:scale>
        <p:origin x="710" y="8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95269" y="1122363"/>
            <a:ext cx="9001462" cy="2387600"/>
          </a:xfrm>
        </p:spPr>
        <p:txBody>
          <a:bodyPr anchor="b">
            <a:normAutofit/>
          </a:bodyPr>
          <a:lstStyle>
            <a:lvl1pPr algn="ctr">
              <a:defRPr sz="4800"/>
            </a:lvl1pPr>
          </a:lstStyle>
          <a:p>
            <a:r>
              <a:rPr lang="en-US" smtClean="0"/>
              <a:t>Click to edit Master title style</a:t>
            </a:r>
            <a:endParaRPr lang="en-US" dirty="0"/>
          </a:p>
        </p:txBody>
      </p:sp>
      <p:sp>
        <p:nvSpPr>
          <p:cNvPr id="3" name="Subtitle 2"/>
          <p:cNvSpPr>
            <a:spLocks noGrp="1"/>
          </p:cNvSpPr>
          <p:nvPr>
            <p:ph type="subTitle" idx="1"/>
          </p:nvPr>
        </p:nvSpPr>
        <p:spPr>
          <a:xfrm>
            <a:off x="1595269" y="3602038"/>
            <a:ext cx="9001462"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5/2/2020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195485055"/>
      </p:ext>
    </p:extLst>
  </p:cSld>
  <p:clrMapOvr>
    <a:masterClrMapping/>
  </p:clrMapOvr>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5/2/2020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79854158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229244" y="657226"/>
            <a:ext cx="9733512" cy="2852737"/>
          </a:xfrm>
        </p:spPr>
        <p:txBody>
          <a:bodyPr anchor="b">
            <a:normAutofit/>
          </a:bodyPr>
          <a:lstStyle>
            <a:lvl1pPr>
              <a:defRPr sz="3400"/>
            </a:lvl1pPr>
          </a:lstStyle>
          <a:p>
            <a:r>
              <a:rPr lang="en-US" smtClean="0"/>
              <a:t>Click to edit Master title style</a:t>
            </a:r>
            <a:endParaRPr lang="en-US" dirty="0"/>
          </a:p>
        </p:txBody>
      </p:sp>
      <p:sp>
        <p:nvSpPr>
          <p:cNvPr id="3" name="Text Placeholder 2"/>
          <p:cNvSpPr>
            <a:spLocks noGrp="1"/>
          </p:cNvSpPr>
          <p:nvPr>
            <p:ph type="body" idx="1"/>
          </p:nvPr>
        </p:nvSpPr>
        <p:spPr>
          <a:xfrm>
            <a:off x="1229244" y="3602038"/>
            <a:ext cx="9733512" cy="1500187"/>
          </a:xfrm>
        </p:spPr>
        <p:txBody>
          <a:bodyPr/>
          <a:lstStyle>
            <a:lvl1pPr marL="0" indent="0" algn="ctr">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5/2/2020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170847454"/>
      </p:ext>
    </p:extLst>
  </p:cSld>
  <p:clrMapOvr>
    <a:masterClrMapping/>
  </p:clrMapOvr>
  <p:extLst>
    <p:ext uri="{DCECCB84-F9BA-43D5-87BE-67443E8EF086}">
      <p15:sldGuideLst xmlns:p15="http://schemas.microsoft.com/office/powerpoint/2012/main"/>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913795" y="609600"/>
            <a:ext cx="10353761" cy="1326321"/>
          </a:xfrm>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913795" y="2088319"/>
            <a:ext cx="5106004" cy="3702881"/>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173403" y="2088319"/>
            <a:ext cx="5094154" cy="3702881"/>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smtClean="0"/>
              <a:pPr/>
              <a:t>5/2/2020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580611132"/>
      </p:ext>
    </p:extLst>
  </p:cSld>
  <p:clrMapOvr>
    <a:masterClrMapping/>
  </p:clrMapOvr>
  <p:extLst>
    <p:ext uri="{DCECCB84-F9BA-43D5-87BE-67443E8EF086}">
      <p15:sldGuideLst xmlns:p15="http://schemas.microsoft.com/office/powerpoint/2012/main"/>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913795" y="609600"/>
            <a:ext cx="10353761" cy="1325563"/>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1141804" y="2088320"/>
            <a:ext cx="4879199" cy="823912"/>
          </a:xfrm>
        </p:spPr>
        <p:txBody>
          <a:bodyPr anchor="b"/>
          <a:lstStyle>
            <a:lvl1pPr marL="0" indent="0">
              <a:lnSpc>
                <a:spcPct val="100000"/>
              </a:lnSpc>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913795" y="2912232"/>
            <a:ext cx="5107208" cy="287896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402003" y="2088320"/>
            <a:ext cx="4865554" cy="823912"/>
          </a:xfrm>
        </p:spPr>
        <p:txBody>
          <a:bodyPr anchor="b"/>
          <a:lstStyle>
            <a:lvl1pPr marL="0" indent="0">
              <a:lnSpc>
                <a:spcPct val="100000"/>
              </a:lnSpc>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172200" y="2912232"/>
            <a:ext cx="5095357" cy="287896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smtClean="0"/>
              <a:pPr/>
              <a:t>5/2/2020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63468053"/>
      </p:ext>
    </p:extLst>
  </p:cSld>
  <p:clrMapOvr>
    <a:masterClrMapping/>
  </p:clrMapOvr>
  <p:extLst>
    <p:ext uri="{DCECCB84-F9BA-43D5-87BE-67443E8EF086}">
      <p15:sldGuideLst xmlns:p15="http://schemas.microsoft.com/office/powerpoint/2012/main"/>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smtClean="0"/>
              <a:pPr/>
              <a:t>5/2/2020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51580642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smtClean="0"/>
              <a:pPr/>
              <a:t>5/2/2020</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336245195"/>
      </p:ext>
    </p:extLst>
  </p:cSld>
  <p:clrMapOvr>
    <a:masterClrMapping/>
  </p:clrMapOvr>
  <p:extLst>
    <p:ext uri="{DCECCB84-F9BA-43D5-87BE-67443E8EF086}">
      <p15:sldGuideLst xmlns:p15="http://schemas.microsoft.com/office/powerpoint/2012/main"/>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7228" y="609600"/>
            <a:ext cx="3932237" cy="2362200"/>
          </a:xfrm>
        </p:spPr>
        <p:txBody>
          <a:bodyPr anchor="b">
            <a:normAutofit/>
          </a:bodyPr>
          <a:lstStyle>
            <a:lvl1pPr>
              <a:defRPr sz="2800"/>
            </a:lvl1pPr>
          </a:lstStyle>
          <a:p>
            <a:r>
              <a:rPr lang="en-US" smtClean="0"/>
              <a:t>Click to edit Master title style</a:t>
            </a:r>
            <a:endParaRPr lang="en-US" dirty="0"/>
          </a:p>
        </p:txBody>
      </p:sp>
      <p:sp>
        <p:nvSpPr>
          <p:cNvPr id="3" name="Content Placeholder 2"/>
          <p:cNvSpPr>
            <a:spLocks noGrp="1"/>
          </p:cNvSpPr>
          <p:nvPr>
            <p:ph idx="1"/>
          </p:nvPr>
        </p:nvSpPr>
        <p:spPr>
          <a:xfrm>
            <a:off x="5078064" y="609600"/>
            <a:ext cx="6189492" cy="5181600"/>
          </a:xfrm>
        </p:spPr>
        <p:txBody>
          <a:bodyPr anchor="ct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917228" y="2971800"/>
            <a:ext cx="3932237" cy="2819399"/>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B61BEF0D-F0BB-DE4B-95CE-6DB70DBA9567}" type="datetimeFigureOut">
              <a:rPr lang="en-US" smtClean="0"/>
              <a:pPr/>
              <a:t>5/2/2020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196529684"/>
      </p:ext>
    </p:extLst>
  </p:cSld>
  <p:clrMapOvr>
    <a:masterClrMapping/>
  </p:clrMapOvr>
  <p:extLst>
    <p:ext uri="{DCECCB84-F9BA-43D5-87BE-67443E8EF086}">
      <p15:sldGuideLst xmlns:p15="http://schemas.microsoft.com/office/powerpoint/2012/main"/>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7227" y="609600"/>
            <a:ext cx="5929773" cy="2362200"/>
          </a:xfrm>
        </p:spPr>
        <p:txBody>
          <a:bodyPr anchor="b">
            <a:normAutofit/>
          </a:bodyPr>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7424804" y="758881"/>
            <a:ext cx="3255356" cy="4883038"/>
          </a:xfrm>
          <a:noFill/>
          <a:ln w="1905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smtClean="0"/>
              <a:t>Click icon to add picture</a:t>
            </a:r>
            <a:endParaRPr lang="en-US" dirty="0"/>
          </a:p>
        </p:txBody>
      </p:sp>
      <p:sp>
        <p:nvSpPr>
          <p:cNvPr id="4" name="Text Placeholder 3"/>
          <p:cNvSpPr>
            <a:spLocks noGrp="1"/>
          </p:cNvSpPr>
          <p:nvPr>
            <p:ph type="body" sz="half" idx="2"/>
          </p:nvPr>
        </p:nvSpPr>
        <p:spPr>
          <a:xfrm>
            <a:off x="913794" y="2971800"/>
            <a:ext cx="5934950" cy="2819400"/>
          </a:xfrm>
        </p:spPr>
        <p:txBody>
          <a:bodyPr>
            <a:normAutofit/>
          </a:bodyPr>
          <a:lstStyle>
            <a:lvl1pPr marL="0" indent="0" algn="ctr">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B61BEF0D-F0BB-DE4B-95CE-6DB70DBA9567}" type="datetimeFigureOut">
              <a:rPr lang="en-US" smtClean="0"/>
              <a:pPr/>
              <a:t>5/2/2020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27460574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3806" y="4289372"/>
            <a:ext cx="10367564" cy="819355"/>
          </a:xfrm>
        </p:spPr>
        <p:txBody>
          <a:bodyPr anchor="b">
            <a:normAutofit/>
          </a:bodyPr>
          <a:lstStyle>
            <a:lvl1pPr>
              <a:defRPr sz="28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913806" y="621321"/>
            <a:ext cx="10367564" cy="3379735"/>
          </a:xfrm>
          <a:noFill/>
          <a:ln w="1905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smtClean="0"/>
              <a:t>Click icon to add picture</a:t>
            </a:r>
            <a:endParaRPr lang="en-US" dirty="0"/>
          </a:p>
        </p:txBody>
      </p:sp>
      <p:sp>
        <p:nvSpPr>
          <p:cNvPr id="4" name="Text Placeholder 3"/>
          <p:cNvSpPr>
            <a:spLocks noGrp="1"/>
          </p:cNvSpPr>
          <p:nvPr>
            <p:ph type="body" sz="half" idx="2"/>
          </p:nvPr>
        </p:nvSpPr>
        <p:spPr>
          <a:xfrm>
            <a:off x="913795" y="5108728"/>
            <a:ext cx="10365998" cy="682472"/>
          </a:xfrm>
        </p:spPr>
        <p:txBody>
          <a:bodyPr>
            <a:normAutofit/>
          </a:bodyPr>
          <a:lstStyle>
            <a:lvl1pPr marL="0" indent="0" algn="ctr">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B61BEF0D-F0BB-DE4B-95CE-6DB70DBA9567}" type="datetimeFigureOut">
              <a:rPr lang="en-US" smtClean="0"/>
              <a:pPr/>
              <a:t>5/2/2020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30905783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913795" y="609600"/>
            <a:ext cx="10353762" cy="3424859"/>
          </a:xfrm>
        </p:spPr>
        <p:txBody>
          <a:bodyPr anchor="ctr"/>
          <a:lstStyle>
            <a:lvl1pPr>
              <a:defRPr sz="3200"/>
            </a:lvl1pPr>
          </a:lstStyle>
          <a:p>
            <a:r>
              <a:rPr lang="en-US" smtClean="0"/>
              <a:t>Click to edit Master title style</a:t>
            </a:r>
            <a:endParaRPr lang="en-US" dirty="0"/>
          </a:p>
        </p:txBody>
      </p:sp>
      <p:sp>
        <p:nvSpPr>
          <p:cNvPr id="4" name="Text Placeholder 3"/>
          <p:cNvSpPr>
            <a:spLocks noGrp="1"/>
          </p:cNvSpPr>
          <p:nvPr>
            <p:ph type="body" sz="half" idx="2"/>
          </p:nvPr>
        </p:nvSpPr>
        <p:spPr>
          <a:xfrm>
            <a:off x="913795" y="4204820"/>
            <a:ext cx="10353761" cy="1592186"/>
          </a:xfrm>
        </p:spPr>
        <p:txBody>
          <a:bodyPr anchor="ct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B61BEF0D-F0BB-DE4B-95CE-6DB70DBA9567}" type="datetimeFigureOut">
              <a:rPr lang="en-US" smtClean="0"/>
              <a:pPr/>
              <a:t>5/2/2020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413619799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2" y="609600"/>
            <a:ext cx="9302752" cy="2992904"/>
          </a:xfrm>
        </p:spPr>
        <p:txBody>
          <a:bodyPr anchor="ctr"/>
          <a:lstStyle>
            <a:lvl1pPr>
              <a:defRPr sz="3200"/>
            </a:lvl1pPr>
          </a:lstStyle>
          <a:p>
            <a:r>
              <a:rPr lang="en-US" smtClean="0"/>
              <a:t>Click to edit Master title style</a:t>
            </a:r>
            <a:endParaRPr lang="en-US" dirty="0"/>
          </a:p>
        </p:txBody>
      </p:sp>
      <p:sp>
        <p:nvSpPr>
          <p:cNvPr id="12" name="Text Placeholder 3"/>
          <p:cNvSpPr>
            <a:spLocks noGrp="1"/>
          </p:cNvSpPr>
          <p:nvPr>
            <p:ph type="body" sz="half" idx="13"/>
          </p:nvPr>
        </p:nvSpPr>
        <p:spPr>
          <a:xfrm>
            <a:off x="1720644" y="3610032"/>
            <a:ext cx="8752299" cy="426812"/>
          </a:xfrm>
        </p:spPr>
        <p:txBody>
          <a:bodyPr anchor="t">
            <a:normAutofit/>
          </a:bodyPr>
          <a:lstStyle>
            <a:lvl1pPr marL="0" indent="0" algn="r">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4" name="Text Placeholder 3"/>
          <p:cNvSpPr>
            <a:spLocks noGrp="1"/>
          </p:cNvSpPr>
          <p:nvPr>
            <p:ph type="body" sz="half" idx="2"/>
          </p:nvPr>
        </p:nvSpPr>
        <p:spPr>
          <a:xfrm>
            <a:off x="913794" y="4204821"/>
            <a:ext cx="10353762" cy="1586380"/>
          </a:xfrm>
        </p:spPr>
        <p:txBody>
          <a:bodyPr anchor="ctr">
            <a:normAutofit/>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B61BEF0D-F0BB-DE4B-95CE-6DB70DBA9567}" type="datetimeFigureOut">
              <a:rPr lang="en-US" smtClean="0"/>
              <a:pPr/>
              <a:t>5/2/2020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
        <p:nvSpPr>
          <p:cNvPr id="11" name="TextBox 10"/>
          <p:cNvSpPr txBox="1"/>
          <p:nvPr/>
        </p:nvSpPr>
        <p:spPr>
          <a:xfrm>
            <a:off x="836612" y="735241"/>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3" name="TextBox 12"/>
          <p:cNvSpPr txBox="1"/>
          <p:nvPr/>
        </p:nvSpPr>
        <p:spPr>
          <a:xfrm>
            <a:off x="10657956" y="2972093"/>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extLst>
      <p:ext uri="{BB962C8B-B14F-4D97-AF65-F5344CB8AC3E}">
        <p14:creationId xmlns:p14="http://schemas.microsoft.com/office/powerpoint/2010/main" val="289513580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913806" y="2126942"/>
            <a:ext cx="10355327" cy="2511835"/>
          </a:xfrm>
        </p:spPr>
        <p:txBody>
          <a:bodyPr anchor="b"/>
          <a:lstStyle>
            <a:lvl1pPr>
              <a:defRPr sz="3200"/>
            </a:lvl1pPr>
          </a:lstStyle>
          <a:p>
            <a:r>
              <a:rPr lang="en-US" smtClean="0"/>
              <a:t>Click to edit Master title style</a:t>
            </a:r>
            <a:endParaRPr lang="en-US" dirty="0"/>
          </a:p>
        </p:txBody>
      </p:sp>
      <p:sp>
        <p:nvSpPr>
          <p:cNvPr id="4" name="Text Placeholder 3"/>
          <p:cNvSpPr>
            <a:spLocks noGrp="1"/>
          </p:cNvSpPr>
          <p:nvPr>
            <p:ph type="body" sz="half" idx="2"/>
          </p:nvPr>
        </p:nvSpPr>
        <p:spPr>
          <a:xfrm>
            <a:off x="913794" y="4650556"/>
            <a:ext cx="10353763" cy="1140644"/>
          </a:xfrm>
        </p:spPr>
        <p:txBody>
          <a:bodyPr anchor="t"/>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B61BEF0D-F0BB-DE4B-95CE-6DB70DBA9567}" type="datetimeFigureOut">
              <a:rPr lang="en-US" smtClean="0"/>
              <a:pPr/>
              <a:t>5/2/2020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43831412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15" name="Title 1"/>
          <p:cNvSpPr>
            <a:spLocks noGrp="1"/>
          </p:cNvSpPr>
          <p:nvPr>
            <p:ph type="title"/>
          </p:nvPr>
        </p:nvSpPr>
        <p:spPr>
          <a:xfrm>
            <a:off x="913794" y="609600"/>
            <a:ext cx="10353762" cy="1325563"/>
          </a:xfrm>
        </p:spPr>
        <p:txBody>
          <a:bodyPr/>
          <a:lstStyle/>
          <a:p>
            <a:r>
              <a:rPr lang="en-US" smtClean="0"/>
              <a:t>Click to edit Master title style</a:t>
            </a:r>
            <a:endParaRPr lang="en-US" dirty="0"/>
          </a:p>
        </p:txBody>
      </p:sp>
      <p:sp>
        <p:nvSpPr>
          <p:cNvPr id="7" name="Text Placeholder 2"/>
          <p:cNvSpPr>
            <a:spLocks noGrp="1"/>
          </p:cNvSpPr>
          <p:nvPr>
            <p:ph type="body" idx="1"/>
          </p:nvPr>
        </p:nvSpPr>
        <p:spPr>
          <a:xfrm>
            <a:off x="913794" y="2088319"/>
            <a:ext cx="3298956" cy="823305"/>
          </a:xfrm>
        </p:spPr>
        <p:txBody>
          <a:bodyPr anchor="b">
            <a:noAutofit/>
          </a:bodyPr>
          <a:lstStyle>
            <a:lvl1pPr marL="0" indent="0" algn="ctr">
              <a:lnSpc>
                <a:spcPct val="100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8" name="Text Placeholder 3"/>
          <p:cNvSpPr>
            <a:spLocks noGrp="1"/>
          </p:cNvSpPr>
          <p:nvPr>
            <p:ph type="body" sz="half" idx="15"/>
          </p:nvPr>
        </p:nvSpPr>
        <p:spPr>
          <a:xfrm>
            <a:off x="913794" y="2911624"/>
            <a:ext cx="3298956" cy="2879576"/>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9" name="Text Placeholder 4"/>
          <p:cNvSpPr>
            <a:spLocks noGrp="1"/>
          </p:cNvSpPr>
          <p:nvPr>
            <p:ph type="body" sz="quarter" idx="3"/>
          </p:nvPr>
        </p:nvSpPr>
        <p:spPr>
          <a:xfrm>
            <a:off x="4444878" y="2088320"/>
            <a:ext cx="3298558" cy="823304"/>
          </a:xfrm>
        </p:spPr>
        <p:txBody>
          <a:bodyPr anchor="b">
            <a:noAutofit/>
          </a:bodyPr>
          <a:lstStyle>
            <a:lvl1pPr marL="0" indent="0" algn="ctr">
              <a:lnSpc>
                <a:spcPct val="100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10" name="Text Placeholder 3"/>
          <p:cNvSpPr>
            <a:spLocks noGrp="1"/>
          </p:cNvSpPr>
          <p:nvPr>
            <p:ph type="body" sz="half" idx="16"/>
          </p:nvPr>
        </p:nvSpPr>
        <p:spPr>
          <a:xfrm>
            <a:off x="4444878" y="2911624"/>
            <a:ext cx="3299821" cy="2879576"/>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11" name="Text Placeholder 4"/>
          <p:cNvSpPr>
            <a:spLocks noGrp="1"/>
          </p:cNvSpPr>
          <p:nvPr>
            <p:ph type="body" sz="quarter" idx="13"/>
          </p:nvPr>
        </p:nvSpPr>
        <p:spPr>
          <a:xfrm>
            <a:off x="7973298" y="2088320"/>
            <a:ext cx="3291211" cy="823304"/>
          </a:xfrm>
        </p:spPr>
        <p:txBody>
          <a:bodyPr anchor="b">
            <a:noAutofit/>
          </a:bodyPr>
          <a:lstStyle>
            <a:lvl1pPr marL="0" indent="0" algn="ctr">
              <a:lnSpc>
                <a:spcPct val="100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12" name="Text Placeholder 3"/>
          <p:cNvSpPr>
            <a:spLocks noGrp="1"/>
          </p:cNvSpPr>
          <p:nvPr>
            <p:ph type="body" sz="half" idx="17"/>
          </p:nvPr>
        </p:nvSpPr>
        <p:spPr>
          <a:xfrm>
            <a:off x="7976346" y="2911624"/>
            <a:ext cx="3291211" cy="2879576"/>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3" name="Date Placeholder 2"/>
          <p:cNvSpPr>
            <a:spLocks noGrp="1"/>
          </p:cNvSpPr>
          <p:nvPr>
            <p:ph type="dt" sz="half" idx="10"/>
          </p:nvPr>
        </p:nvSpPr>
        <p:spPr/>
        <p:txBody>
          <a:bodyPr/>
          <a:lstStyle/>
          <a:p>
            <a:fld id="{B61BEF0D-F0BB-DE4B-95CE-6DB70DBA9567}" type="datetimeFigureOut">
              <a:rPr lang="en-US" smtClean="0"/>
              <a:pPr/>
              <a:t>5/2/2020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38520673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30" name="Title 1"/>
          <p:cNvSpPr>
            <a:spLocks noGrp="1"/>
          </p:cNvSpPr>
          <p:nvPr>
            <p:ph type="title"/>
          </p:nvPr>
        </p:nvSpPr>
        <p:spPr>
          <a:xfrm>
            <a:off x="913795" y="609600"/>
            <a:ext cx="10353762" cy="1325563"/>
          </a:xfrm>
        </p:spPr>
        <p:txBody>
          <a:bodyPr/>
          <a:lstStyle/>
          <a:p>
            <a:r>
              <a:rPr lang="en-US" smtClean="0"/>
              <a:t>Click to edit Master title style</a:t>
            </a:r>
            <a:endParaRPr lang="en-US" dirty="0"/>
          </a:p>
        </p:txBody>
      </p:sp>
      <p:sp>
        <p:nvSpPr>
          <p:cNvPr id="19" name="Text Placeholder 2"/>
          <p:cNvSpPr>
            <a:spLocks noGrp="1"/>
          </p:cNvSpPr>
          <p:nvPr>
            <p:ph type="body" idx="1"/>
          </p:nvPr>
        </p:nvSpPr>
        <p:spPr>
          <a:xfrm>
            <a:off x="913795" y="4195899"/>
            <a:ext cx="3298955" cy="576262"/>
          </a:xfrm>
        </p:spPr>
        <p:txBody>
          <a:bodyPr anchor="b">
            <a:noAutofit/>
          </a:bodyPr>
          <a:lstStyle>
            <a:lvl1pPr marL="0" indent="0" algn="ctr">
              <a:lnSpc>
                <a:spcPct val="100000"/>
              </a:lnSpc>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20" name="Picture Placeholder 2"/>
          <p:cNvSpPr>
            <a:spLocks noGrp="1" noChangeAspect="1"/>
          </p:cNvSpPr>
          <p:nvPr>
            <p:ph type="pic" idx="15"/>
          </p:nvPr>
        </p:nvSpPr>
        <p:spPr>
          <a:xfrm>
            <a:off x="1092020" y="2298987"/>
            <a:ext cx="2940050" cy="1524000"/>
          </a:xfrm>
          <a:prstGeom prst="roundRect">
            <a:avLst>
              <a:gd name="adj" fmla="val 0"/>
            </a:avLst>
          </a:prstGeom>
          <a:noFill/>
          <a:ln w="14605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smtClean="0"/>
              <a:t>Click icon to add picture</a:t>
            </a:r>
            <a:endParaRPr lang="en-US" dirty="0"/>
          </a:p>
        </p:txBody>
      </p:sp>
      <p:sp>
        <p:nvSpPr>
          <p:cNvPr id="21" name="Text Placeholder 3"/>
          <p:cNvSpPr>
            <a:spLocks noGrp="1"/>
          </p:cNvSpPr>
          <p:nvPr>
            <p:ph type="body" sz="half" idx="18"/>
          </p:nvPr>
        </p:nvSpPr>
        <p:spPr>
          <a:xfrm>
            <a:off x="913795" y="4772161"/>
            <a:ext cx="3298955" cy="101903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22" name="Text Placeholder 4"/>
          <p:cNvSpPr>
            <a:spLocks noGrp="1"/>
          </p:cNvSpPr>
          <p:nvPr>
            <p:ph type="body" sz="quarter" idx="3"/>
          </p:nvPr>
        </p:nvSpPr>
        <p:spPr>
          <a:xfrm>
            <a:off x="4442701" y="4195899"/>
            <a:ext cx="3298983" cy="576262"/>
          </a:xfrm>
        </p:spPr>
        <p:txBody>
          <a:bodyPr anchor="b">
            <a:noAutofit/>
          </a:bodyPr>
          <a:lstStyle>
            <a:lvl1pPr marL="0" indent="0" algn="ctr">
              <a:lnSpc>
                <a:spcPct val="100000"/>
              </a:lnSpc>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23" name="Picture Placeholder 2"/>
          <p:cNvSpPr>
            <a:spLocks noGrp="1" noChangeAspect="1"/>
          </p:cNvSpPr>
          <p:nvPr>
            <p:ph type="pic" idx="21"/>
          </p:nvPr>
        </p:nvSpPr>
        <p:spPr>
          <a:xfrm>
            <a:off x="4568996" y="2298987"/>
            <a:ext cx="2930525" cy="1524000"/>
          </a:xfrm>
          <a:prstGeom prst="roundRect">
            <a:avLst>
              <a:gd name="adj" fmla="val 0"/>
            </a:avLst>
          </a:prstGeom>
          <a:noFill/>
          <a:ln w="14605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smtClean="0"/>
              <a:t>Click icon to add picture</a:t>
            </a:r>
            <a:endParaRPr lang="en-US" dirty="0"/>
          </a:p>
        </p:txBody>
      </p:sp>
      <p:sp>
        <p:nvSpPr>
          <p:cNvPr id="24" name="Text Placeholder 3"/>
          <p:cNvSpPr>
            <a:spLocks noGrp="1"/>
          </p:cNvSpPr>
          <p:nvPr>
            <p:ph type="body" sz="half" idx="19"/>
          </p:nvPr>
        </p:nvSpPr>
        <p:spPr>
          <a:xfrm>
            <a:off x="4441348" y="4772160"/>
            <a:ext cx="3300336" cy="101903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25" name="Text Placeholder 4"/>
          <p:cNvSpPr>
            <a:spLocks noGrp="1"/>
          </p:cNvSpPr>
          <p:nvPr>
            <p:ph type="body" sz="quarter" idx="13"/>
          </p:nvPr>
        </p:nvSpPr>
        <p:spPr>
          <a:xfrm>
            <a:off x="7973423" y="4195899"/>
            <a:ext cx="3289900" cy="576262"/>
          </a:xfrm>
        </p:spPr>
        <p:txBody>
          <a:bodyPr anchor="b">
            <a:noAutofit/>
          </a:bodyPr>
          <a:lstStyle>
            <a:lvl1pPr marL="0" indent="0" algn="ctr">
              <a:lnSpc>
                <a:spcPct val="100000"/>
              </a:lnSpc>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26" name="Picture Placeholder 2"/>
          <p:cNvSpPr>
            <a:spLocks noGrp="1" noChangeAspect="1"/>
          </p:cNvSpPr>
          <p:nvPr>
            <p:ph type="pic" idx="22"/>
          </p:nvPr>
        </p:nvSpPr>
        <p:spPr>
          <a:xfrm>
            <a:off x="8152803" y="2298987"/>
            <a:ext cx="2932113" cy="1524000"/>
          </a:xfrm>
          <a:prstGeom prst="roundRect">
            <a:avLst>
              <a:gd name="adj" fmla="val 0"/>
            </a:avLst>
          </a:prstGeom>
          <a:noFill/>
          <a:ln w="14605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smtClean="0"/>
              <a:t>Click icon to add picture</a:t>
            </a:r>
            <a:endParaRPr lang="en-US" dirty="0"/>
          </a:p>
        </p:txBody>
      </p:sp>
      <p:sp>
        <p:nvSpPr>
          <p:cNvPr id="27" name="Text Placeholder 3"/>
          <p:cNvSpPr>
            <a:spLocks noGrp="1"/>
          </p:cNvSpPr>
          <p:nvPr>
            <p:ph type="body" sz="half" idx="20"/>
          </p:nvPr>
        </p:nvSpPr>
        <p:spPr>
          <a:xfrm>
            <a:off x="7973298" y="4772161"/>
            <a:ext cx="3294258" cy="1019037"/>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3" name="Date Placeholder 2"/>
          <p:cNvSpPr>
            <a:spLocks noGrp="1"/>
          </p:cNvSpPr>
          <p:nvPr>
            <p:ph type="dt" sz="half" idx="10"/>
          </p:nvPr>
        </p:nvSpPr>
        <p:spPr/>
        <p:txBody>
          <a:bodyPr/>
          <a:lstStyle/>
          <a:p>
            <a:fld id="{B61BEF0D-F0BB-DE4B-95CE-6DB70DBA9567}" type="datetimeFigureOut">
              <a:rPr lang="en-US" smtClean="0"/>
              <a:pPr/>
              <a:t>5/2/2020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416145600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5/2/2020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8313148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609599"/>
            <a:ext cx="2542657" cy="5181601"/>
          </a:xfrm>
        </p:spPr>
        <p:txBody>
          <a:bodyPr vert="eaVert"/>
          <a:lstStyle>
            <a:lvl1pPr algn="l">
              <a:defRPr/>
            </a:lvl1pP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913794" y="609599"/>
            <a:ext cx="7658705" cy="5181601"/>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5/2/2020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71563687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913795" y="609600"/>
            <a:ext cx="10353761" cy="1326321"/>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913795" y="2096064"/>
            <a:ext cx="10353762" cy="3695136"/>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678736" y="5883275"/>
            <a:ext cx="2743200" cy="365125"/>
          </a:xfrm>
          <a:prstGeom prst="rect">
            <a:avLst/>
          </a:prstGeom>
        </p:spPr>
        <p:txBody>
          <a:bodyPr vert="horz" lIns="91440" tIns="45720" rIns="91440" bIns="45720" rtlCol="0" anchor="ctr"/>
          <a:lstStyle>
            <a:lvl1pPr algn="r">
              <a:defRPr sz="1000">
                <a:solidFill>
                  <a:schemeClr val="tx1">
                    <a:tint val="75000"/>
                  </a:schemeClr>
                </a:solidFill>
              </a:defRPr>
            </a:lvl1pPr>
          </a:lstStyle>
          <a:p>
            <a:fld id="{B61BEF0D-F0BB-DE4B-95CE-6DB70DBA9567}" type="datetimeFigureOut">
              <a:rPr lang="en-US" smtClean="0"/>
              <a:pPr/>
              <a:t>5/2/2020</a:t>
            </a:fld>
            <a:endParaRPr lang="en-US" dirty="0"/>
          </a:p>
        </p:txBody>
      </p:sp>
      <p:sp>
        <p:nvSpPr>
          <p:cNvPr id="5" name="Footer Placeholder 4"/>
          <p:cNvSpPr>
            <a:spLocks noGrp="1"/>
          </p:cNvSpPr>
          <p:nvPr>
            <p:ph type="ftr" sz="quarter" idx="3"/>
          </p:nvPr>
        </p:nvSpPr>
        <p:spPr>
          <a:xfrm>
            <a:off x="913794" y="5883275"/>
            <a:ext cx="6672865" cy="365125"/>
          </a:xfrm>
          <a:prstGeom prst="rect">
            <a:avLst/>
          </a:prstGeom>
        </p:spPr>
        <p:txBody>
          <a:bodyPr vert="horz" lIns="91440" tIns="45720" rIns="91440" bIns="45720" rtlCol="0" anchor="ctr"/>
          <a:lstStyle>
            <a:lvl1pPr algn="l">
              <a:defRPr sz="10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10514011" y="5883275"/>
            <a:ext cx="753545" cy="365125"/>
          </a:xfrm>
          <a:prstGeom prst="rect">
            <a:avLst/>
          </a:prstGeom>
        </p:spPr>
        <p:txBody>
          <a:bodyPr vert="horz" lIns="91440" tIns="45720" rIns="91440" bIns="45720" rtlCol="0" anchor="ctr"/>
          <a:lstStyle>
            <a:lvl1pPr algn="r">
              <a:defRPr sz="1000">
                <a:solidFill>
                  <a:schemeClr val="tx1">
                    <a:tint val="75000"/>
                  </a:schemeClr>
                </a:solidFill>
              </a:defRPr>
            </a:lvl1p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713693669"/>
      </p:ext>
    </p:extLst>
  </p:cSld>
  <p:clrMap bg1="dk1" tx1="lt1" bg2="dk2" tx2="lt2" accent1="accent1" accent2="accent2" accent3="accent3" accent4="accent4" accent5="accent5" accent6="accent6" hlink="hlink" folHlink="folHlink"/>
  <p:sldLayoutIdLst>
    <p:sldLayoutId id="2147483917" r:id="rId1"/>
    <p:sldLayoutId id="2147483918" r:id="rId2"/>
    <p:sldLayoutId id="2147483919" r:id="rId3"/>
    <p:sldLayoutId id="2147483920" r:id="rId4"/>
    <p:sldLayoutId id="2147483921" r:id="rId5"/>
    <p:sldLayoutId id="2147483922" r:id="rId6"/>
    <p:sldLayoutId id="2147483923" r:id="rId7"/>
    <p:sldLayoutId id="2147483924" r:id="rId8"/>
    <p:sldLayoutId id="2147483925" r:id="rId9"/>
    <p:sldLayoutId id="2147483926" r:id="rId10"/>
    <p:sldLayoutId id="2147483927" r:id="rId11"/>
    <p:sldLayoutId id="2147483928" r:id="rId12"/>
    <p:sldLayoutId id="2147483929" r:id="rId13"/>
    <p:sldLayoutId id="2147483930" r:id="rId14"/>
    <p:sldLayoutId id="2147483931" r:id="rId15"/>
    <p:sldLayoutId id="2147483932" r:id="rId16"/>
    <p:sldLayoutId id="2147483933" r:id="rId17"/>
  </p:sldLayoutIdLst>
  <p:txStyles>
    <p:titleStyle>
      <a:lvl1pPr algn="ctr" defTabSz="914400" rtl="0" eaLnBrk="1" latinLnBrk="0" hangingPunct="1">
        <a:lnSpc>
          <a:spcPct val="90000"/>
        </a:lnSpc>
        <a:spcBef>
          <a:spcPct val="0"/>
        </a:spcBef>
        <a:buNone/>
        <a:defRPr sz="3400" b="1" i="0" kern="1200" cap="all">
          <a:solidFill>
            <a:schemeClr val="tx1"/>
          </a:solidFill>
          <a:effectLst>
            <a:outerShdw blurRad="50800" dist="63500" dir="2700000" algn="tl" rotWithShape="0">
              <a:srgbClr val="000000">
                <a:alpha val="48000"/>
              </a:srgbClr>
            </a:outerShdw>
          </a:effectLst>
          <a:latin typeface="+mj-lt"/>
          <a:ea typeface="+mj-ea"/>
          <a:cs typeface="+mj-cs"/>
        </a:defRPr>
      </a:lvl1pPr>
    </p:titleStyle>
    <p:bodyStyle>
      <a:lvl1pPr marL="228600" indent="-228600" algn="l" defTabSz="914400" rtl="0" eaLnBrk="1" latinLnBrk="0" hangingPunct="1">
        <a:lnSpc>
          <a:spcPct val="120000"/>
        </a:lnSpc>
        <a:spcBef>
          <a:spcPts val="1000"/>
        </a:spcBef>
        <a:buFont typeface="Arial" panose="020B0604020202020204" pitchFamily="34" charset="0"/>
        <a:buChar char="•"/>
        <a:defRPr sz="2000" kern="1200">
          <a:solidFill>
            <a:schemeClr val="tx1"/>
          </a:solidFill>
          <a:effectLst>
            <a:outerShdw blurRad="50800" dist="38100" dir="2700000" algn="tl" rotWithShape="0">
              <a:srgbClr val="000000">
                <a:alpha val="48000"/>
              </a:srgbClr>
            </a:outerShdw>
          </a:effectLst>
          <a:latin typeface="+mn-lt"/>
          <a:ea typeface="+mn-ea"/>
          <a:cs typeface="+mn-cs"/>
        </a:defRPr>
      </a:lvl1pPr>
      <a:lvl2pPr marL="685800" indent="-228600" algn="l" defTabSz="914400" rtl="0" eaLnBrk="1" latinLnBrk="0" hangingPunct="1">
        <a:lnSpc>
          <a:spcPct val="120000"/>
        </a:lnSpc>
        <a:spcBef>
          <a:spcPts val="500"/>
        </a:spcBef>
        <a:buFont typeface="Arial" panose="020B0604020202020204" pitchFamily="34" charset="0"/>
        <a:buChar char="•"/>
        <a:defRPr sz="1800" kern="1200">
          <a:solidFill>
            <a:schemeClr val="tx1"/>
          </a:solidFill>
          <a:effectLst>
            <a:outerShdw blurRad="50800" dist="38100" dir="2700000" algn="tl" rotWithShape="0">
              <a:srgbClr val="000000">
                <a:alpha val="48000"/>
              </a:srgbClr>
            </a:outerShdw>
          </a:effectLst>
          <a:latin typeface="+mn-lt"/>
          <a:ea typeface="+mn-ea"/>
          <a:cs typeface="+mn-cs"/>
        </a:defRPr>
      </a:lvl2pPr>
      <a:lvl3pPr marL="1143000" indent="-228600" algn="l" defTabSz="914400" rtl="0" eaLnBrk="1" latinLnBrk="0" hangingPunct="1">
        <a:lnSpc>
          <a:spcPct val="120000"/>
        </a:lnSpc>
        <a:spcBef>
          <a:spcPts val="500"/>
        </a:spcBef>
        <a:buFont typeface="Arial" panose="020B0604020202020204" pitchFamily="34" charset="0"/>
        <a:buChar char="•"/>
        <a:defRPr sz="1600" kern="1200">
          <a:solidFill>
            <a:schemeClr val="tx1"/>
          </a:solidFill>
          <a:effectLst>
            <a:outerShdw blurRad="50800" dist="38100" dir="2700000" algn="tl" rotWithShape="0">
              <a:srgbClr val="000000">
                <a:alpha val="48000"/>
              </a:srgbClr>
            </a:outerShdw>
          </a:effectLst>
          <a:latin typeface="+mn-lt"/>
          <a:ea typeface="+mn-ea"/>
          <a:cs typeface="+mn-cs"/>
        </a:defRPr>
      </a:lvl3pPr>
      <a:lvl4pPr marL="1600200" indent="-228600" algn="l" defTabSz="914400" rtl="0" eaLnBrk="1" latinLnBrk="0" hangingPunct="1">
        <a:lnSpc>
          <a:spcPct val="120000"/>
        </a:lnSpc>
        <a:spcBef>
          <a:spcPts val="500"/>
        </a:spcBef>
        <a:buFont typeface="Arial" panose="020B0604020202020204" pitchFamily="34" charset="0"/>
        <a:buChar char="•"/>
        <a:defRPr sz="1400" kern="1200">
          <a:solidFill>
            <a:schemeClr val="tx1"/>
          </a:solidFill>
          <a:effectLst>
            <a:outerShdw blurRad="50800" dist="38100" dir="2700000" algn="tl" rotWithShape="0">
              <a:srgbClr val="000000">
                <a:alpha val="48000"/>
              </a:srgbClr>
            </a:outerShdw>
          </a:effectLst>
          <a:latin typeface="+mn-lt"/>
          <a:ea typeface="+mn-ea"/>
          <a:cs typeface="+mn-cs"/>
        </a:defRPr>
      </a:lvl4pPr>
      <a:lvl5pPr marL="20574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5pPr>
      <a:lvl6pPr marL="25146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6pPr>
      <a:lvl7pPr marL="29718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7pPr>
      <a:lvl8pPr marL="34290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8pPr>
      <a:lvl9pPr marL="38862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G"/><Relationship Id="rId1" Type="http://schemas.openxmlformats.org/officeDocument/2006/relationships/slideLayout" Target="../slideLayouts/slideLayout2.xml"/><Relationship Id="rId5" Type="http://schemas.openxmlformats.org/officeDocument/2006/relationships/image" Target="../media/image10.png"/><Relationship Id="rId4" Type="http://schemas.openxmlformats.org/officeDocument/2006/relationships/image" Target="../media/image5.JPG"/></Relationships>
</file>

<file path=ppt/slides/_rels/slide9.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2.xml"/><Relationship Id="rId6" Type="http://schemas.openxmlformats.org/officeDocument/2006/relationships/image" Target="../media/image17.jpg"/><Relationship Id="rId5" Type="http://schemas.openxmlformats.org/officeDocument/2006/relationships/image" Target="../media/image16.jpeg"/><Relationship Id="rId4" Type="http://schemas.openxmlformats.org/officeDocument/2006/relationships/image" Target="../media/image15.jpe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8.jp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image" Target="../media/image19.jpg"/><Relationship Id="rId1" Type="http://schemas.openxmlformats.org/officeDocument/2006/relationships/slideLayout" Target="../slideLayouts/slideLayout2.xml"/><Relationship Id="rId4" Type="http://schemas.openxmlformats.org/officeDocument/2006/relationships/image" Target="../media/image21.jpg"/></Relationships>
</file>

<file path=ppt/slides/_rels/slide17.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22.jpeg"/><Relationship Id="rId1" Type="http://schemas.openxmlformats.org/officeDocument/2006/relationships/slideLayout" Target="../slideLayouts/slideLayout2.xml"/><Relationship Id="rId4" Type="http://schemas.openxmlformats.org/officeDocument/2006/relationships/image" Target="../media/image23.jpg"/></Relationships>
</file>

<file path=ppt/slides/_rels/slide18.xml.rels><?xml version="1.0" encoding="UTF-8" standalone="yes"?>
<Relationships xmlns="http://schemas.openxmlformats.org/package/2006/relationships"><Relationship Id="rId2" Type="http://schemas.openxmlformats.org/officeDocument/2006/relationships/image" Target="../media/image24.JP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8" Type="http://schemas.openxmlformats.org/officeDocument/2006/relationships/image" Target="../media/image30.jpg"/><Relationship Id="rId3" Type="http://schemas.openxmlformats.org/officeDocument/2006/relationships/image" Target="../media/image25.JPG"/><Relationship Id="rId7" Type="http://schemas.openxmlformats.org/officeDocument/2006/relationships/image" Target="../media/image29.jpg"/><Relationship Id="rId2" Type="http://schemas.openxmlformats.org/officeDocument/2006/relationships/image" Target="../media/image17.jpg"/><Relationship Id="rId1" Type="http://schemas.openxmlformats.org/officeDocument/2006/relationships/slideLayout" Target="../slideLayouts/slideLayout2.xml"/><Relationship Id="rId6" Type="http://schemas.openxmlformats.org/officeDocument/2006/relationships/image" Target="../media/image28.jpg"/><Relationship Id="rId5" Type="http://schemas.openxmlformats.org/officeDocument/2006/relationships/image" Target="../media/image27.png"/><Relationship Id="rId4" Type="http://schemas.openxmlformats.org/officeDocument/2006/relationships/image" Target="../media/image26.JP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46E21E-E6ED-4381-91A4-760B41776444}"/>
              </a:ext>
            </a:extLst>
          </p:cNvPr>
          <p:cNvSpPr>
            <a:spLocks noGrp="1"/>
          </p:cNvSpPr>
          <p:nvPr>
            <p:ph type="ctrTitle"/>
          </p:nvPr>
        </p:nvSpPr>
        <p:spPr/>
        <p:txBody>
          <a:bodyPr>
            <a:normAutofit fontScale="90000"/>
          </a:bodyPr>
          <a:lstStyle/>
          <a:p>
            <a:r>
              <a:rPr lang="en-US" sz="6000" dirty="0">
                <a:solidFill>
                  <a:srgbClr val="FF0000"/>
                </a:solidFill>
                <a:latin typeface="Bahnschrift Light SemiCondensed" panose="020B0502040204020203" pitchFamily="34" charset="0"/>
              </a:rPr>
              <a:t>‘Critical analysis of </a:t>
            </a:r>
            <a:r>
              <a:rPr lang="en-US" sz="6000" dirty="0" smtClean="0">
                <a:solidFill>
                  <a:srgbClr val="FF0000"/>
                </a:solidFill>
                <a:latin typeface="Bahnschrift Light SemiCondensed" panose="020B0502040204020203" pitchFamily="34" charset="0"/>
              </a:rPr>
              <a:t>Irandu Disaigal </a:t>
            </a:r>
            <a:r>
              <a:rPr lang="en-US" sz="6000" dirty="0">
                <a:solidFill>
                  <a:srgbClr val="FF0000"/>
                </a:solidFill>
                <a:latin typeface="Bahnschrift Light SemiCondensed" panose="020B0502040204020203" pitchFamily="34" charset="0"/>
              </a:rPr>
              <a:t>‘</a:t>
            </a:r>
            <a:br>
              <a:rPr lang="en-US" sz="6000" dirty="0">
                <a:solidFill>
                  <a:srgbClr val="FF0000"/>
                </a:solidFill>
                <a:latin typeface="Bahnschrift Light SemiCondensed" panose="020B0502040204020203" pitchFamily="34" charset="0"/>
              </a:rPr>
            </a:br>
            <a:r>
              <a:rPr lang="en-US" sz="6000" dirty="0">
                <a:solidFill>
                  <a:srgbClr val="FF0000"/>
                </a:solidFill>
                <a:latin typeface="Bahnschrift Light SemiCondensed" panose="020B0502040204020203" pitchFamily="34" charset="0"/>
              </a:rPr>
              <a:t/>
            </a:r>
            <a:br>
              <a:rPr lang="en-US" sz="6000" dirty="0">
                <a:solidFill>
                  <a:srgbClr val="FF0000"/>
                </a:solidFill>
                <a:latin typeface="Bahnschrift Light SemiCondensed" panose="020B0502040204020203" pitchFamily="34" charset="0"/>
              </a:rPr>
            </a:br>
            <a:r>
              <a:rPr lang="en-US" sz="6000" dirty="0" smtClean="0">
                <a:solidFill>
                  <a:srgbClr val="FF0000"/>
                </a:solidFill>
                <a:latin typeface="Bahnschrift Light SemiCondensed" panose="020B0502040204020203" pitchFamily="34" charset="0"/>
              </a:rPr>
              <a:t>A </a:t>
            </a:r>
            <a:r>
              <a:rPr lang="en-US" sz="6000" dirty="0">
                <a:solidFill>
                  <a:srgbClr val="FF0000"/>
                </a:solidFill>
                <a:latin typeface="Bahnschrift Light SemiCondensed" panose="020B0502040204020203" pitchFamily="34" charset="0"/>
              </a:rPr>
              <a:t>level media </a:t>
            </a:r>
          </a:p>
        </p:txBody>
      </p:sp>
    </p:spTree>
    <p:extLst>
      <p:ext uri="{BB962C8B-B14F-4D97-AF65-F5344CB8AC3E}">
        <p14:creationId xmlns:p14="http://schemas.microsoft.com/office/powerpoint/2010/main" val="242512982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F10C14-0B89-41AD-877C-83371303BCFB}"/>
              </a:ext>
            </a:extLst>
          </p:cNvPr>
          <p:cNvSpPr>
            <a:spLocks noGrp="1"/>
          </p:cNvSpPr>
          <p:nvPr>
            <p:ph type="title"/>
          </p:nvPr>
        </p:nvSpPr>
        <p:spPr>
          <a:xfrm>
            <a:off x="190501" y="559678"/>
            <a:ext cx="8952369" cy="4952492"/>
          </a:xfrm>
          <a:solidFill>
            <a:schemeClr val="bg2"/>
          </a:solidFill>
        </p:spPr>
        <p:txBody>
          <a:bodyPr>
            <a:normAutofit/>
          </a:bodyPr>
          <a:lstStyle/>
          <a:p>
            <a:r>
              <a:rPr lang="en-IN" sz="4800" spc="-150" dirty="0">
                <a:solidFill>
                  <a:srgbClr val="FF0000"/>
                </a:solidFill>
                <a:latin typeface="Gabriola" panose="04040605051002020D02" pitchFamily="82" charset="0"/>
                <a:ea typeface="Cambria" panose="02040503050406030204" pitchFamily="18" charset="0"/>
                <a:cs typeface="Arial" panose="020B0604020202020204" pitchFamily="34" charset="0"/>
              </a:rPr>
              <a:t>How does your product use or challenge conventions and how does it represent social groups or issues? </a:t>
            </a:r>
            <a:br>
              <a:rPr lang="en-IN" sz="4800" spc="-150" dirty="0">
                <a:solidFill>
                  <a:srgbClr val="FF0000"/>
                </a:solidFill>
                <a:latin typeface="Gabriola" panose="04040605051002020D02" pitchFamily="82" charset="0"/>
                <a:ea typeface="Cambria" panose="02040503050406030204" pitchFamily="18" charset="0"/>
                <a:cs typeface="Arial" panose="020B0604020202020204" pitchFamily="34" charset="0"/>
              </a:rPr>
            </a:br>
            <a:r>
              <a:rPr lang="en-IN" sz="4800" spc="-150" dirty="0">
                <a:solidFill>
                  <a:srgbClr val="FF0000"/>
                </a:solidFill>
                <a:latin typeface="Gabriola" panose="04040605051002020D02" pitchFamily="82" charset="0"/>
                <a:ea typeface="Cambria" panose="02040503050406030204" pitchFamily="18" charset="0"/>
                <a:cs typeface="Arial" panose="020B0604020202020204" pitchFamily="34" charset="0"/>
              </a:rPr>
              <a:t/>
            </a:r>
            <a:br>
              <a:rPr lang="en-IN" sz="4800" spc="-150" dirty="0">
                <a:solidFill>
                  <a:srgbClr val="FF0000"/>
                </a:solidFill>
                <a:latin typeface="Gabriola" panose="04040605051002020D02" pitchFamily="82" charset="0"/>
                <a:ea typeface="Cambria" panose="02040503050406030204" pitchFamily="18" charset="0"/>
                <a:cs typeface="Arial" panose="020B0604020202020204" pitchFamily="34" charset="0"/>
              </a:rPr>
            </a:br>
            <a:endParaRPr lang="en-US" sz="4800" spc="-150" dirty="0">
              <a:solidFill>
                <a:srgbClr val="FF0000"/>
              </a:solidFill>
              <a:latin typeface="Gabriola" panose="04040605051002020D02" pitchFamily="82" charset="0"/>
              <a:ea typeface="Cambria" panose="02040503050406030204" pitchFamily="18" charset="0"/>
              <a:cs typeface="Arial" panose="020B0604020202020204" pitchFamily="34" charset="0"/>
            </a:endParaRPr>
          </a:p>
        </p:txBody>
      </p:sp>
    </p:spTree>
    <p:extLst>
      <p:ext uri="{BB962C8B-B14F-4D97-AF65-F5344CB8AC3E}">
        <p14:creationId xmlns:p14="http://schemas.microsoft.com/office/powerpoint/2010/main" val="228664958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7E5456-5FB6-422B-8905-04F1465BED94}"/>
              </a:ext>
            </a:extLst>
          </p:cNvPr>
          <p:cNvSpPr>
            <a:spLocks noGrp="1"/>
          </p:cNvSpPr>
          <p:nvPr>
            <p:ph type="title"/>
          </p:nvPr>
        </p:nvSpPr>
        <p:spPr>
          <a:xfrm>
            <a:off x="1252728" y="36894"/>
            <a:ext cx="8595360" cy="1325562"/>
          </a:xfrm>
        </p:spPr>
        <p:txBody>
          <a:bodyPr>
            <a:normAutofit/>
          </a:bodyPr>
          <a:lstStyle/>
          <a:p>
            <a:r>
              <a:rPr lang="en-US" sz="3200" dirty="0">
                <a:solidFill>
                  <a:srgbClr val="FF0000"/>
                </a:solidFill>
                <a:latin typeface="Arial" panose="020B0604020202020204" pitchFamily="34" charset="0"/>
                <a:cs typeface="Arial" panose="020B0604020202020204" pitchFamily="34" charset="0"/>
              </a:rPr>
              <a:t>Conventions of </a:t>
            </a:r>
            <a:r>
              <a:rPr lang="en-US" sz="3200" dirty="0" smtClean="0">
                <a:solidFill>
                  <a:srgbClr val="FF0000"/>
                </a:solidFill>
                <a:latin typeface="Arial" panose="020B0604020202020204" pitchFamily="34" charset="0"/>
                <a:cs typeface="Arial" panose="020B0604020202020204" pitchFamily="34" charset="0"/>
              </a:rPr>
              <a:t>Gangster (Used </a:t>
            </a:r>
            <a:r>
              <a:rPr lang="en-US" sz="3200" dirty="0">
                <a:solidFill>
                  <a:srgbClr val="FF0000"/>
                </a:solidFill>
                <a:latin typeface="Arial" panose="020B0604020202020204" pitchFamily="34" charset="0"/>
                <a:cs typeface="Arial" panose="020B0604020202020204" pitchFamily="34" charset="0"/>
              </a:rPr>
              <a:t>by many professional filmmakers)</a:t>
            </a:r>
          </a:p>
        </p:txBody>
      </p:sp>
      <p:sp>
        <p:nvSpPr>
          <p:cNvPr id="3" name="Content Placeholder 2">
            <a:extLst>
              <a:ext uri="{FF2B5EF4-FFF2-40B4-BE49-F238E27FC236}">
                <a16:creationId xmlns:a16="http://schemas.microsoft.com/office/drawing/2014/main" id="{8BA5EB8A-ED0B-4DE9-924A-1DBD41D9A08F}"/>
              </a:ext>
            </a:extLst>
          </p:cNvPr>
          <p:cNvSpPr>
            <a:spLocks noGrp="1"/>
          </p:cNvSpPr>
          <p:nvPr>
            <p:ph idx="1"/>
          </p:nvPr>
        </p:nvSpPr>
        <p:spPr>
          <a:xfrm>
            <a:off x="212088" y="1033272"/>
            <a:ext cx="11080752" cy="6045642"/>
          </a:xfrm>
        </p:spPr>
        <p:txBody>
          <a:bodyPr>
            <a:normAutofit/>
          </a:bodyPr>
          <a:lstStyle/>
          <a:p>
            <a:pPr marL="0" indent="0">
              <a:buNone/>
            </a:pPr>
            <a:r>
              <a:rPr lang="en-US" sz="1400" dirty="0">
                <a:latin typeface="Arial" panose="020B0604020202020204" pitchFamily="34" charset="0"/>
                <a:cs typeface="Arial" panose="020B0604020202020204" pitchFamily="34" charset="0"/>
              </a:rPr>
              <a:t>Crime and Gangster Films are exhibited around the evil actions of criminals or gangsters, especially bank robbers, </a:t>
            </a:r>
            <a:r>
              <a:rPr lang="en-US" sz="1400" dirty="0" smtClean="0">
                <a:latin typeface="Arial" panose="020B0604020202020204" pitchFamily="34" charset="0"/>
                <a:cs typeface="Arial" panose="020B0604020202020204" pitchFamily="34" charset="0"/>
              </a:rPr>
              <a:t>gang Dom </a:t>
            </a:r>
            <a:r>
              <a:rPr lang="en-US" sz="1400" dirty="0">
                <a:latin typeface="Arial" panose="020B0604020202020204" pitchFamily="34" charset="0"/>
                <a:cs typeface="Arial" panose="020B0604020202020204" pitchFamily="34" charset="0"/>
              </a:rPr>
              <a:t>figures, or cold gangsters who act outside the law, stealing and violently murdering their way through life. In the 1940s, a distinct type of crime thriller developed, more dark and skeptical - Criminal and gangster films are frequently characterized as post-war </a:t>
            </a:r>
            <a:r>
              <a:rPr lang="en-US" sz="1400" i="1" dirty="0">
                <a:effectLst/>
                <a:latin typeface="Arial" panose="020B0604020202020204" pitchFamily="34" charset="0"/>
                <a:cs typeface="Arial" panose="020B0604020202020204" pitchFamily="34" charset="0"/>
              </a:rPr>
              <a:t>film noir</a:t>
            </a:r>
            <a:r>
              <a:rPr lang="en-US" sz="1400" dirty="0">
                <a:latin typeface="Arial" panose="020B0604020202020204" pitchFamily="34" charset="0"/>
                <a:cs typeface="Arial" panose="020B0604020202020204" pitchFamily="34" charset="0"/>
              </a:rPr>
              <a:t> or </a:t>
            </a:r>
            <a:r>
              <a:rPr lang="en-US" sz="1400" i="1" dirty="0">
                <a:effectLst/>
                <a:latin typeface="Arial" panose="020B0604020202020204" pitchFamily="34" charset="0"/>
                <a:cs typeface="Arial" panose="020B0604020202020204" pitchFamily="34" charset="0"/>
              </a:rPr>
              <a:t>detective-mystery films</a:t>
            </a:r>
            <a:r>
              <a:rPr lang="en-US" sz="1400" dirty="0">
                <a:latin typeface="Arial" panose="020B0604020202020204" pitchFamily="34" charset="0"/>
                <a:cs typeface="Arial" panose="020B0604020202020204" pitchFamily="34" charset="0"/>
              </a:rPr>
              <a:t> - because of underlying relationships between these cinematic forms. Crime flicks encompass or pass over many levels, and may comprise at least these different types of films: the gangster film, the detective film, the crime comedy, the suspense-thriller, and the police film</a:t>
            </a:r>
            <a:r>
              <a:rPr lang="en-US" sz="1400" dirty="0" smtClean="0">
                <a:latin typeface="Arial" panose="020B0604020202020204" pitchFamily="34" charset="0"/>
                <a:cs typeface="Arial" panose="020B0604020202020204" pitchFamily="34" charset="0"/>
              </a:rPr>
              <a:t>.</a:t>
            </a:r>
          </a:p>
          <a:p>
            <a:pPr marL="0" indent="0">
              <a:buNone/>
            </a:pPr>
            <a:r>
              <a:rPr lang="en-US" sz="1400" dirty="0" smtClean="0">
                <a:latin typeface="Arial" panose="020B0604020202020204" pitchFamily="34" charset="0"/>
                <a:cs typeface="Arial" panose="020B0604020202020204" pitchFamily="34" charset="0"/>
              </a:rPr>
              <a:t>Violence and murder are often seen in many gangster films because they both represent power and authority </a:t>
            </a:r>
          </a:p>
          <a:p>
            <a:pPr marL="0" indent="0">
              <a:buNone/>
            </a:pPr>
            <a:r>
              <a:rPr lang="en-US" sz="1400" dirty="0">
                <a:latin typeface="Arial" panose="020B0604020202020204" pitchFamily="34" charset="0"/>
                <a:cs typeface="Arial" panose="020B0604020202020204" pitchFamily="34" charset="0"/>
              </a:rPr>
              <a:t>furthermore, the effect the spectator feels from scenes of brutality would be that of disgust but also comprehend that these are fundamental scenes in placing the gangster within the film. </a:t>
            </a:r>
            <a:endParaRPr lang="en-US" sz="1400" dirty="0" smtClean="0">
              <a:latin typeface="Arial" panose="020B0604020202020204" pitchFamily="34" charset="0"/>
              <a:cs typeface="Arial" panose="020B0604020202020204" pitchFamily="34" charset="0"/>
            </a:endParaRPr>
          </a:p>
          <a:p>
            <a:pPr marL="0" indent="0">
              <a:buNone/>
            </a:pPr>
            <a:r>
              <a:rPr lang="en-US" sz="1400" dirty="0" smtClean="0">
                <a:latin typeface="Arial" panose="020B0604020202020204" pitchFamily="34" charset="0"/>
                <a:cs typeface="Arial" panose="020B0604020202020204" pitchFamily="34" charset="0"/>
              </a:rPr>
              <a:t>Another </a:t>
            </a:r>
            <a:r>
              <a:rPr lang="en-US" sz="1400" dirty="0">
                <a:latin typeface="Arial" panose="020B0604020202020204" pitchFamily="34" charset="0"/>
                <a:cs typeface="Arial" panose="020B0604020202020204" pitchFamily="34" charset="0"/>
              </a:rPr>
              <a:t>convention of the gangster genre would be the advantage of wealth, again being wealthy in a gangster movie implies that the antagonist (gangster) has more control and authorities, therefore filmmakers tend to make the antagonist look like a more powerful figure within the film. </a:t>
            </a:r>
            <a:endParaRPr lang="en-US" sz="1400" dirty="0" smtClean="0">
              <a:latin typeface="Arial" panose="020B0604020202020204" pitchFamily="34" charset="0"/>
              <a:cs typeface="Arial" panose="020B0604020202020204" pitchFamily="34" charset="0"/>
            </a:endParaRPr>
          </a:p>
          <a:p>
            <a:pPr marL="0" indent="0">
              <a:buNone/>
            </a:pPr>
            <a:r>
              <a:rPr lang="en-US" sz="1400" dirty="0" smtClean="0">
                <a:latin typeface="Arial" panose="020B0604020202020204" pitchFamily="34" charset="0"/>
                <a:cs typeface="Arial" panose="020B0604020202020204" pitchFamily="34" charset="0"/>
              </a:rPr>
              <a:t>Money </a:t>
            </a:r>
            <a:r>
              <a:rPr lang="en-US" sz="1400" dirty="0">
                <a:latin typeface="Arial" panose="020B0604020202020204" pitchFamily="34" charset="0"/>
                <a:cs typeface="Arial" panose="020B0604020202020204" pitchFamily="34" charset="0"/>
              </a:rPr>
              <a:t>is also used as a system of making a gangster lifestyle more appealing to the spectator, as ordinarily in the films the gangster has a classic, an expensive car which makes them appear more appealing as a hero rather than someone would do bad things for a particular gain. </a:t>
            </a:r>
            <a:endParaRPr lang="en-US" sz="1400" dirty="0" smtClean="0">
              <a:latin typeface="Arial" panose="020B0604020202020204" pitchFamily="34" charset="0"/>
              <a:cs typeface="Arial" panose="020B0604020202020204" pitchFamily="34" charset="0"/>
            </a:endParaRPr>
          </a:p>
          <a:p>
            <a:pPr marL="0" indent="0">
              <a:buNone/>
            </a:pPr>
            <a:r>
              <a:rPr lang="en-US" sz="1400" dirty="0" smtClean="0">
                <a:latin typeface="Arial" panose="020B0604020202020204" pitchFamily="34" charset="0"/>
                <a:cs typeface="Arial" panose="020B0604020202020204" pitchFamily="34" charset="0"/>
              </a:rPr>
              <a:t>Costume </a:t>
            </a:r>
            <a:r>
              <a:rPr lang="en-US" sz="1400" dirty="0">
                <a:latin typeface="Arial" panose="020B0604020202020204" pitchFamily="34" charset="0"/>
                <a:cs typeface="Arial" panose="020B0604020202020204" pitchFamily="34" charset="0"/>
              </a:rPr>
              <a:t>&amp; Make-Up Regular outfits like suits and ties are one of the most recognizable conventions in gangster films. </a:t>
            </a:r>
            <a:r>
              <a:rPr lang="en-US" sz="1400" dirty="0" smtClean="0">
                <a:latin typeface="Arial" panose="020B0604020202020204" pitchFamily="34" charset="0"/>
                <a:cs typeface="Arial" panose="020B0604020202020204" pitchFamily="34" charset="0"/>
              </a:rPr>
              <a:t>High-end Clothes </a:t>
            </a:r>
            <a:r>
              <a:rPr lang="en-US" sz="1400" dirty="0">
                <a:latin typeface="Arial" panose="020B0604020202020204" pitchFamily="34" charset="0"/>
                <a:cs typeface="Arial" panose="020B0604020202020204" pitchFamily="34" charset="0"/>
              </a:rPr>
              <a:t>are </a:t>
            </a:r>
            <a:r>
              <a:rPr lang="en-US" sz="1400" dirty="0" smtClean="0">
                <a:latin typeface="Arial" panose="020B0604020202020204" pitchFamily="34" charset="0"/>
                <a:cs typeface="Arial" panose="020B0604020202020204" pitchFamily="34" charset="0"/>
              </a:rPr>
              <a:t>frequently </a:t>
            </a:r>
            <a:r>
              <a:rPr lang="en-US" sz="1400" dirty="0">
                <a:latin typeface="Arial" panose="020B0604020202020204" pitchFamily="34" charset="0"/>
                <a:cs typeface="Arial" panose="020B0604020202020204" pitchFamily="34" charset="0"/>
              </a:rPr>
              <a:t>seen when women are concerned. The color red often binds in with these outfits also. Makeup in gangster films commonly consists of blood and scars. Red lipstick is also observed considerably and usually on women.  Props The most regularly observed props in gangster films are guns, cigarettes, drugs, and money. These often balance into the storyline and theme of gangster films (especially money). </a:t>
            </a:r>
            <a:endParaRPr lang="en-US" sz="1400" dirty="0" smtClean="0">
              <a:latin typeface="Arial" panose="020B0604020202020204" pitchFamily="34" charset="0"/>
              <a:cs typeface="Arial" panose="020B0604020202020204" pitchFamily="34" charset="0"/>
            </a:endParaRPr>
          </a:p>
          <a:p>
            <a:pPr marL="0" indent="0">
              <a:buNone/>
            </a:pPr>
            <a:endParaRPr lang="en-US" sz="1400" dirty="0">
              <a:latin typeface="Arial" panose="020B0604020202020204" pitchFamily="34" charset="0"/>
              <a:cs typeface="Arial" panose="020B0604020202020204" pitchFamily="34" charset="0"/>
            </a:endParaRPr>
          </a:p>
          <a:p>
            <a:pPr marL="0" indent="0">
              <a:buNone/>
            </a:pPr>
            <a:endParaRPr lang="en-US" sz="1400" dirty="0" smtClean="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7902599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B28ABF-8870-44D9-9D04-350EFDCFB650}"/>
              </a:ext>
            </a:extLst>
          </p:cNvPr>
          <p:cNvSpPr>
            <a:spLocks noGrp="1"/>
          </p:cNvSpPr>
          <p:nvPr>
            <p:ph type="title"/>
          </p:nvPr>
        </p:nvSpPr>
        <p:spPr>
          <a:xfrm>
            <a:off x="792090" y="156210"/>
            <a:ext cx="9692640" cy="1443672"/>
          </a:xfrm>
        </p:spPr>
        <p:txBody>
          <a:bodyPr>
            <a:normAutofit fontScale="90000"/>
          </a:bodyPr>
          <a:lstStyle/>
          <a:p>
            <a:r>
              <a:rPr lang="en-US" dirty="0">
                <a:solidFill>
                  <a:srgbClr val="FF0000"/>
                </a:solidFill>
                <a:latin typeface="Constantia" panose="02030602050306030303" pitchFamily="18" charset="0"/>
              </a:rPr>
              <a:t>Film opening </a:t>
            </a:r>
            <a:br>
              <a:rPr lang="en-US" dirty="0">
                <a:solidFill>
                  <a:srgbClr val="FF0000"/>
                </a:solidFill>
                <a:latin typeface="Constantia" panose="02030602050306030303" pitchFamily="18" charset="0"/>
              </a:rPr>
            </a:br>
            <a:r>
              <a:rPr lang="en-US" sz="2200" dirty="0" smtClean="0">
                <a:solidFill>
                  <a:srgbClr val="FF0000"/>
                </a:solidFill>
              </a:rPr>
              <a:t>IRANDU</a:t>
            </a:r>
            <a:r>
              <a:rPr lang="en-US" sz="2200" dirty="0" smtClean="0">
                <a:solidFill>
                  <a:srgbClr val="0070C0"/>
                </a:solidFill>
              </a:rPr>
              <a:t> </a:t>
            </a:r>
            <a:r>
              <a:rPr lang="en-US" sz="2200" dirty="0" smtClean="0"/>
              <a:t>DISAIGAL</a:t>
            </a:r>
            <a:r>
              <a:rPr lang="en-US" sz="2200" dirty="0" smtClean="0">
                <a:solidFill>
                  <a:srgbClr val="0070C0"/>
                </a:solidFill>
              </a:rPr>
              <a:t> </a:t>
            </a:r>
            <a:r>
              <a:rPr lang="en-US" sz="2200" dirty="0">
                <a:solidFill>
                  <a:srgbClr val="FF0000"/>
                </a:solidFill>
              </a:rPr>
              <a:t>constantly follows </a:t>
            </a:r>
            <a:r>
              <a:rPr lang="en-US" sz="2200" dirty="0"/>
              <a:t>various conventions in a film </a:t>
            </a:r>
            <a:r>
              <a:rPr lang="en-US" sz="2200" dirty="0">
                <a:solidFill>
                  <a:srgbClr val="FF0000"/>
                </a:solidFill>
              </a:rPr>
              <a:t>opening in terms of</a:t>
            </a:r>
            <a:r>
              <a:rPr lang="en-US" sz="2000" dirty="0">
                <a:solidFill>
                  <a:srgbClr val="FF0000"/>
                </a:solidFill>
              </a:rPr>
              <a:t/>
            </a:r>
            <a:br>
              <a:rPr lang="en-US" sz="2000" dirty="0">
                <a:solidFill>
                  <a:srgbClr val="FF0000"/>
                </a:solidFill>
              </a:rPr>
            </a:br>
            <a:endParaRPr lang="en-US" dirty="0">
              <a:solidFill>
                <a:srgbClr val="FF0000"/>
              </a:solidFill>
              <a:latin typeface="Constantia" panose="02030602050306030303" pitchFamily="18" charset="0"/>
            </a:endParaRPr>
          </a:p>
        </p:txBody>
      </p:sp>
      <p:sp>
        <p:nvSpPr>
          <p:cNvPr id="8" name="Content Placeholder 7">
            <a:extLst>
              <a:ext uri="{FF2B5EF4-FFF2-40B4-BE49-F238E27FC236}">
                <a16:creationId xmlns:a16="http://schemas.microsoft.com/office/drawing/2014/main" id="{8151D7B7-10CB-46F5-800A-ADFC29726F43}"/>
              </a:ext>
            </a:extLst>
          </p:cNvPr>
          <p:cNvSpPr>
            <a:spLocks noGrp="1"/>
          </p:cNvSpPr>
          <p:nvPr>
            <p:ph idx="1"/>
          </p:nvPr>
        </p:nvSpPr>
        <p:spPr>
          <a:xfrm>
            <a:off x="178109" y="1190192"/>
            <a:ext cx="10920602" cy="5029200"/>
          </a:xfrm>
          <a:ln>
            <a:solidFill>
              <a:schemeClr val="bg1"/>
            </a:solidFill>
          </a:ln>
        </p:spPr>
        <p:txBody>
          <a:bodyPr>
            <a:normAutofit/>
          </a:bodyPr>
          <a:lstStyle/>
          <a:p>
            <a:pPr>
              <a:lnSpc>
                <a:spcPct val="150000"/>
              </a:lnSpc>
            </a:pPr>
            <a:endParaRPr lang="en-US" sz="1400" dirty="0"/>
          </a:p>
          <a:p>
            <a:pPr>
              <a:lnSpc>
                <a:spcPct val="150000"/>
              </a:lnSpc>
            </a:pPr>
            <a:endParaRPr lang="en-US" sz="1400" dirty="0"/>
          </a:p>
          <a:p>
            <a:pPr>
              <a:lnSpc>
                <a:spcPct val="150000"/>
              </a:lnSpc>
            </a:pPr>
            <a:endParaRPr lang="en-US" sz="1400" dirty="0"/>
          </a:p>
          <a:p>
            <a:pPr>
              <a:lnSpc>
                <a:spcPct val="150000"/>
              </a:lnSpc>
            </a:pPr>
            <a:endParaRPr lang="en-IN" sz="1400" dirty="0">
              <a:solidFill>
                <a:srgbClr val="FF0000"/>
              </a:solidFill>
            </a:endParaRPr>
          </a:p>
          <a:p>
            <a:endParaRPr lang="en-US" dirty="0" smtClean="0"/>
          </a:p>
          <a:p>
            <a:endParaRPr lang="en-US" dirty="0"/>
          </a:p>
          <a:p>
            <a:endParaRPr lang="en-US" dirty="0" smtClean="0"/>
          </a:p>
          <a:p>
            <a:endParaRPr lang="en-US" dirty="0"/>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92090" y="1417897"/>
            <a:ext cx="4511040" cy="2491740"/>
          </a:xfrm>
          <a:prstGeom prst="rect">
            <a:avLst/>
          </a:prstGeom>
        </p:spPr>
      </p:pic>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91228" y="3465576"/>
            <a:ext cx="4921573" cy="2617470"/>
          </a:xfrm>
          <a:prstGeom prst="rect">
            <a:avLst/>
          </a:prstGeom>
        </p:spPr>
      </p:pic>
      <p:sp>
        <p:nvSpPr>
          <p:cNvPr id="5" name="TextBox 4"/>
          <p:cNvSpPr txBox="1"/>
          <p:nvPr/>
        </p:nvSpPr>
        <p:spPr>
          <a:xfrm>
            <a:off x="5638410" y="1599882"/>
            <a:ext cx="4977774" cy="1754326"/>
          </a:xfrm>
          <a:prstGeom prst="rect">
            <a:avLst/>
          </a:prstGeom>
          <a:noFill/>
        </p:spPr>
        <p:txBody>
          <a:bodyPr wrap="square" rtlCol="0">
            <a:spAutoFit/>
          </a:bodyPr>
          <a:lstStyle/>
          <a:p>
            <a:r>
              <a:rPr lang="en-IN" dirty="0" smtClean="0">
                <a:solidFill>
                  <a:srgbClr val="FF0000"/>
                </a:solidFill>
                <a:latin typeface="Arial" panose="020B0604020202020204" pitchFamily="34" charset="0"/>
                <a:cs typeface="Arial" panose="020B0604020202020204" pitchFamily="34" charset="0"/>
              </a:rPr>
              <a:t>Establishing characters- the intro scene is an interview scene (Present) in which a main narrator of the flashback is established (Ganeshan) and he narrates the past of the character Nagendran</a:t>
            </a:r>
          </a:p>
          <a:p>
            <a:endParaRPr lang="en-IN" dirty="0"/>
          </a:p>
        </p:txBody>
      </p:sp>
      <p:sp>
        <p:nvSpPr>
          <p:cNvPr id="6" name="TextBox 5"/>
          <p:cNvSpPr txBox="1"/>
          <p:nvPr/>
        </p:nvSpPr>
        <p:spPr>
          <a:xfrm>
            <a:off x="292608" y="4243630"/>
            <a:ext cx="5712710" cy="2031325"/>
          </a:xfrm>
          <a:prstGeom prst="rect">
            <a:avLst/>
          </a:prstGeom>
          <a:noFill/>
        </p:spPr>
        <p:txBody>
          <a:bodyPr wrap="square" numCol="1" rtlCol="0">
            <a:spAutoFit/>
          </a:bodyPr>
          <a:lstStyle/>
          <a:p>
            <a:r>
              <a:rPr lang="en-IN" dirty="0" smtClean="0">
                <a:latin typeface="Arial" panose="020B0604020202020204" pitchFamily="34" charset="0"/>
                <a:cs typeface="Arial" panose="020B0604020202020204" pitchFamily="34" charset="0"/>
              </a:rPr>
              <a:t>As the film holds an non linear narrative line therefore to differentiate each character and make the audience to understand about characters narrative I have equipped an editing technique of showing the characters name before his scene commences ultimately this makes the audience to understand the narrative clearly</a:t>
            </a:r>
            <a:endParaRPr lang="en-IN"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45468611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7ACFCF-CEBA-4AFE-BF1B-076AADCAB161}"/>
              </a:ext>
            </a:extLst>
          </p:cNvPr>
          <p:cNvSpPr>
            <a:spLocks noGrp="1"/>
          </p:cNvSpPr>
          <p:nvPr>
            <p:ph type="title"/>
          </p:nvPr>
        </p:nvSpPr>
        <p:spPr>
          <a:xfrm>
            <a:off x="114654" y="210312"/>
            <a:ext cx="11162945" cy="1500060"/>
          </a:xfrm>
        </p:spPr>
        <p:txBody>
          <a:bodyPr>
            <a:normAutofit/>
          </a:bodyPr>
          <a:lstStyle/>
          <a:p>
            <a:r>
              <a:rPr lang="en-US" sz="2400" dirty="0">
                <a:solidFill>
                  <a:srgbClr val="FF0000"/>
                </a:solidFill>
                <a:latin typeface="Arial" panose="020B0604020202020204" pitchFamily="34" charset="0"/>
                <a:cs typeface="Arial" panose="020B0604020202020204" pitchFamily="34" charset="0"/>
              </a:rPr>
              <a:t>Characterization </a:t>
            </a:r>
            <a:br>
              <a:rPr lang="en-US" sz="2400" dirty="0">
                <a:solidFill>
                  <a:srgbClr val="FF0000"/>
                </a:solidFill>
                <a:latin typeface="Arial" panose="020B0604020202020204" pitchFamily="34" charset="0"/>
                <a:cs typeface="Arial" panose="020B0604020202020204" pitchFamily="34" charset="0"/>
              </a:rPr>
            </a:br>
            <a:r>
              <a:rPr lang="en-US" sz="2400" dirty="0" smtClean="0">
                <a:latin typeface="Arial" panose="020B0604020202020204" pitchFamily="34" charset="0"/>
                <a:cs typeface="Arial" panose="020B0604020202020204" pitchFamily="34" charset="0"/>
              </a:rPr>
              <a:t>Irandu DISAIGAL HOLDS </a:t>
            </a:r>
            <a:r>
              <a:rPr lang="en-US" sz="2400" dirty="0">
                <a:latin typeface="Arial" panose="020B0604020202020204" pitchFamily="34" charset="0"/>
                <a:cs typeface="Arial" panose="020B0604020202020204" pitchFamily="34" charset="0"/>
              </a:rPr>
              <a:t>two prominent </a:t>
            </a:r>
            <a:r>
              <a:rPr lang="en-US" sz="2400" dirty="0" smtClean="0">
                <a:latin typeface="Arial" panose="020B0604020202020204" pitchFamily="34" charset="0"/>
                <a:cs typeface="Arial" panose="020B0604020202020204" pitchFamily="34" charset="0"/>
              </a:rPr>
              <a:t>characters IN </a:t>
            </a:r>
            <a:r>
              <a:rPr lang="en-US" sz="2400" dirty="0" smtClean="0">
                <a:solidFill>
                  <a:srgbClr val="FF0000"/>
                </a:solidFill>
                <a:latin typeface="Arial" panose="020B0604020202020204" pitchFamily="34" charset="0"/>
                <a:cs typeface="Arial" panose="020B0604020202020204" pitchFamily="34" charset="0"/>
              </a:rPr>
              <a:t>WHICH THE NARRATIVE REVOLVES AROUND</a:t>
            </a:r>
            <a:endParaRPr lang="en-US" sz="2400" dirty="0">
              <a:latin typeface="Arial" panose="020B0604020202020204" pitchFamily="34" charset="0"/>
              <a:cs typeface="Arial" panose="020B0604020202020204" pitchFamily="34" charset="0"/>
            </a:endParaRP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346704" y="1710372"/>
            <a:ext cx="3613933" cy="1799824"/>
          </a:xfrm>
          <a:prstGeom prst="rect">
            <a:avLst/>
          </a:prstGeom>
        </p:spPr>
      </p:pic>
      <p:pic>
        <p:nvPicPr>
          <p:cNvPr id="8" name="Picture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323180" y="3591668"/>
            <a:ext cx="3662318" cy="3046876"/>
          </a:xfrm>
          <a:prstGeom prst="rect">
            <a:avLst/>
          </a:prstGeom>
        </p:spPr>
      </p:pic>
      <p:sp>
        <p:nvSpPr>
          <p:cNvPr id="10" name="TextBox 9"/>
          <p:cNvSpPr txBox="1"/>
          <p:nvPr/>
        </p:nvSpPr>
        <p:spPr>
          <a:xfrm>
            <a:off x="114654" y="2114229"/>
            <a:ext cx="3232050" cy="8925520"/>
          </a:xfrm>
          <a:prstGeom prst="rect">
            <a:avLst/>
          </a:prstGeom>
          <a:noFill/>
        </p:spPr>
        <p:txBody>
          <a:bodyPr wrap="square" rtlCol="0">
            <a:spAutoFit/>
          </a:bodyPr>
          <a:lstStyle/>
          <a:p>
            <a:r>
              <a:rPr lang="en-IN" sz="1200" dirty="0" smtClean="0"/>
              <a:t>NAGENDRAN-  </a:t>
            </a:r>
          </a:p>
          <a:p>
            <a:endParaRPr lang="en-IN" sz="1200" dirty="0"/>
          </a:p>
          <a:p>
            <a:r>
              <a:rPr lang="en-US" sz="1400" dirty="0" err="1" smtClean="0"/>
              <a:t>Nagendran</a:t>
            </a:r>
            <a:r>
              <a:rPr lang="en-US" sz="1400" dirty="0" smtClean="0"/>
              <a:t> </a:t>
            </a:r>
            <a:r>
              <a:rPr lang="en-US" sz="1400" dirty="0"/>
              <a:t>a well known rough gangster, as well as a Don (gang leader) he rules the area known as </a:t>
            </a:r>
            <a:r>
              <a:rPr lang="en-US" sz="1400" dirty="0" err="1"/>
              <a:t>Veeramani</a:t>
            </a:r>
            <a:r>
              <a:rPr lang="en-US" sz="1400" dirty="0"/>
              <a:t> </a:t>
            </a:r>
            <a:r>
              <a:rPr lang="en-US" sz="1400" dirty="0" err="1"/>
              <a:t>Salai</a:t>
            </a:r>
            <a:r>
              <a:rPr lang="en-US" sz="1400" dirty="0"/>
              <a:t>, his main job in the area</a:t>
            </a:r>
            <a:br>
              <a:rPr lang="en-US" sz="1400" dirty="0"/>
            </a:br>
            <a:r>
              <a:rPr lang="en-US" sz="1400" dirty="0"/>
              <a:t>Is to keep everyone safe from outside invaders such as politicians who attempt on obtaining land.</a:t>
            </a:r>
            <a:br>
              <a:rPr lang="en-US" sz="1400" dirty="0"/>
            </a:br>
            <a:r>
              <a:rPr lang="en-US" sz="1400" dirty="0"/>
              <a:t>He primarily supports people within the area on behalf of various problems, however he looks rough outside, but he is very sensitive inside he craves a peaceful environment.</a:t>
            </a:r>
            <a:br>
              <a:rPr lang="en-US" sz="1400" dirty="0"/>
            </a:br>
            <a:r>
              <a:rPr lang="en-US" sz="1400" dirty="0"/>
              <a:t>Many other people are abreast of him and they are looking forward to killing him, but no one can touch him as he is a very powerful Don, who has many bodyguards around him he can attack 10 people as a solo. </a:t>
            </a:r>
            <a:endParaRPr lang="en-IN" sz="1400" dirty="0" smtClean="0"/>
          </a:p>
          <a:p>
            <a:endParaRPr lang="en-IN" dirty="0"/>
          </a:p>
          <a:p>
            <a:endParaRPr lang="en-IN" dirty="0" smtClean="0"/>
          </a:p>
          <a:p>
            <a:endParaRPr lang="en-IN" dirty="0"/>
          </a:p>
          <a:p>
            <a:endParaRPr lang="en-IN" dirty="0" smtClean="0"/>
          </a:p>
          <a:p>
            <a:endParaRPr lang="en-IN" dirty="0"/>
          </a:p>
          <a:p>
            <a:endParaRPr lang="en-IN" dirty="0" smtClean="0"/>
          </a:p>
          <a:p>
            <a:endParaRPr lang="en-IN" dirty="0"/>
          </a:p>
          <a:p>
            <a:endParaRPr lang="en-IN" dirty="0" smtClean="0"/>
          </a:p>
          <a:p>
            <a:endParaRPr lang="en-IN" dirty="0"/>
          </a:p>
          <a:p>
            <a:endParaRPr lang="en-IN" dirty="0" smtClean="0"/>
          </a:p>
          <a:p>
            <a:endParaRPr lang="en-IN" dirty="0"/>
          </a:p>
          <a:p>
            <a:endParaRPr lang="en-IN" dirty="0" smtClean="0"/>
          </a:p>
          <a:p>
            <a:endParaRPr lang="en-IN" dirty="0"/>
          </a:p>
          <a:p>
            <a:endParaRPr lang="en-IN" dirty="0" smtClean="0"/>
          </a:p>
          <a:p>
            <a:endParaRPr lang="en-IN" dirty="0"/>
          </a:p>
        </p:txBody>
      </p:sp>
      <p:sp>
        <p:nvSpPr>
          <p:cNvPr id="11" name="TextBox 10"/>
          <p:cNvSpPr txBox="1"/>
          <p:nvPr/>
        </p:nvSpPr>
        <p:spPr>
          <a:xfrm>
            <a:off x="4068147" y="3853543"/>
            <a:ext cx="4133461" cy="4770537"/>
          </a:xfrm>
          <a:prstGeom prst="rect">
            <a:avLst/>
          </a:prstGeom>
          <a:noFill/>
        </p:spPr>
        <p:txBody>
          <a:bodyPr wrap="square" rtlCol="0">
            <a:spAutoFit/>
          </a:bodyPr>
          <a:lstStyle/>
          <a:p>
            <a:r>
              <a:rPr lang="en-IN" sz="1600" dirty="0" smtClean="0"/>
              <a:t>ASHWIN- </a:t>
            </a:r>
          </a:p>
          <a:p>
            <a:r>
              <a:rPr lang="en-IN" sz="1600" dirty="0" smtClean="0"/>
              <a:t>Nothing quite about this character just an usual graduate who has a big dream to get settled in life, and looks for a job however he also blames the subject he chose (Engineering) I characterised this character from the ideology of present situations of engineering graduates in Chennai who are really searching for job and failing to get one</a:t>
            </a:r>
            <a:endParaRPr lang="en-IN" dirty="0"/>
          </a:p>
          <a:p>
            <a:endParaRPr lang="en-IN" dirty="0" smtClean="0"/>
          </a:p>
          <a:p>
            <a:endParaRPr lang="en-IN" dirty="0"/>
          </a:p>
          <a:p>
            <a:endParaRPr lang="en-IN" dirty="0" smtClean="0"/>
          </a:p>
          <a:p>
            <a:endParaRPr lang="en-IN" dirty="0"/>
          </a:p>
          <a:p>
            <a:endParaRPr lang="en-IN" dirty="0" smtClean="0"/>
          </a:p>
          <a:p>
            <a:endParaRPr lang="en-IN" dirty="0"/>
          </a:p>
          <a:p>
            <a:endParaRPr lang="en-IN" dirty="0" smtClean="0"/>
          </a:p>
          <a:p>
            <a:endParaRPr lang="en-IN" dirty="0"/>
          </a:p>
        </p:txBody>
      </p:sp>
      <p:sp>
        <p:nvSpPr>
          <p:cNvPr id="7" name="TextBox 6"/>
          <p:cNvSpPr txBox="1"/>
          <p:nvPr/>
        </p:nvSpPr>
        <p:spPr>
          <a:xfrm>
            <a:off x="7241301" y="1710372"/>
            <a:ext cx="3232050" cy="6155531"/>
          </a:xfrm>
          <a:prstGeom prst="rect">
            <a:avLst/>
          </a:prstGeom>
          <a:noFill/>
        </p:spPr>
        <p:txBody>
          <a:bodyPr wrap="square" rtlCol="0">
            <a:spAutoFit/>
          </a:bodyPr>
          <a:lstStyle/>
          <a:p>
            <a:r>
              <a:rPr lang="en-IN" sz="1600" dirty="0" smtClean="0">
                <a:solidFill>
                  <a:srgbClr val="FF0000"/>
                </a:solidFill>
              </a:rPr>
              <a:t>NAGENDRAN- Is represented with an cigarette because it is one of the main prospects most of the film makers utilize in terms of gangster plots to show the gangster in high authority and power. </a:t>
            </a:r>
          </a:p>
          <a:p>
            <a:endParaRPr lang="en-IN" sz="1200" dirty="0"/>
          </a:p>
          <a:p>
            <a:endParaRPr lang="en-IN" dirty="0"/>
          </a:p>
          <a:p>
            <a:endParaRPr lang="en-IN" dirty="0" smtClean="0"/>
          </a:p>
          <a:p>
            <a:endParaRPr lang="en-IN" dirty="0"/>
          </a:p>
          <a:p>
            <a:endParaRPr lang="en-IN" dirty="0"/>
          </a:p>
          <a:p>
            <a:endParaRPr lang="en-IN" dirty="0" smtClean="0"/>
          </a:p>
          <a:p>
            <a:endParaRPr lang="en-IN" dirty="0" smtClean="0"/>
          </a:p>
          <a:p>
            <a:endParaRPr lang="en-IN" dirty="0"/>
          </a:p>
          <a:p>
            <a:endParaRPr lang="en-IN" dirty="0" smtClean="0"/>
          </a:p>
          <a:p>
            <a:endParaRPr lang="en-IN" dirty="0"/>
          </a:p>
          <a:p>
            <a:endParaRPr lang="en-IN" dirty="0" smtClean="0"/>
          </a:p>
          <a:p>
            <a:endParaRPr lang="en-IN" dirty="0"/>
          </a:p>
          <a:p>
            <a:endParaRPr lang="en-IN" dirty="0" smtClean="0"/>
          </a:p>
          <a:p>
            <a:endParaRPr lang="en-IN" dirty="0"/>
          </a:p>
          <a:p>
            <a:endParaRPr lang="en-IN" dirty="0" smtClean="0"/>
          </a:p>
          <a:p>
            <a:endParaRPr lang="en-IN" dirty="0"/>
          </a:p>
        </p:txBody>
      </p:sp>
    </p:spTree>
    <p:extLst>
      <p:ext uri="{BB962C8B-B14F-4D97-AF65-F5344CB8AC3E}">
        <p14:creationId xmlns:p14="http://schemas.microsoft.com/office/powerpoint/2010/main" val="253221608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C6C553-6616-4161-8A24-A173B3C6C111}"/>
              </a:ext>
            </a:extLst>
          </p:cNvPr>
          <p:cNvSpPr>
            <a:spLocks noGrp="1"/>
          </p:cNvSpPr>
          <p:nvPr>
            <p:ph type="title"/>
          </p:nvPr>
        </p:nvSpPr>
        <p:spPr>
          <a:xfrm>
            <a:off x="913795" y="399288"/>
            <a:ext cx="10353761" cy="1326321"/>
          </a:xfrm>
        </p:spPr>
        <p:txBody>
          <a:bodyPr>
            <a:noAutofit/>
          </a:bodyPr>
          <a:lstStyle/>
          <a:p>
            <a:r>
              <a:rPr lang="en-US" sz="2800" dirty="0">
                <a:solidFill>
                  <a:srgbClr val="FF0000"/>
                </a:solidFill>
              </a:rPr>
              <a:t>Iconic shots</a:t>
            </a:r>
            <a:br>
              <a:rPr lang="en-US" sz="2800" dirty="0">
                <a:solidFill>
                  <a:srgbClr val="FF0000"/>
                </a:solidFill>
              </a:rPr>
            </a:br>
            <a:r>
              <a:rPr lang="en-US" sz="2400" dirty="0" smtClean="0">
                <a:solidFill>
                  <a:srgbClr val="7030A0"/>
                </a:solidFill>
              </a:rPr>
              <a:t>IRANDU DISAIGAL </a:t>
            </a:r>
            <a:r>
              <a:rPr lang="en-US" sz="2400" dirty="0">
                <a:solidFill>
                  <a:srgbClr val="7030A0"/>
                </a:solidFill>
              </a:rPr>
              <a:t>had a couple of shots, but it had </a:t>
            </a:r>
            <a:r>
              <a:rPr lang="en-US" sz="2400" dirty="0" smtClean="0">
                <a:solidFill>
                  <a:srgbClr val="7030A0"/>
                </a:solidFill>
              </a:rPr>
              <a:t>ONE </a:t>
            </a:r>
            <a:r>
              <a:rPr lang="en-US" sz="2400" dirty="0">
                <a:solidFill>
                  <a:srgbClr val="7030A0"/>
                </a:solidFill>
              </a:rPr>
              <a:t>important iconic shots  </a:t>
            </a:r>
            <a:r>
              <a:rPr lang="en-US" sz="1600" dirty="0">
                <a:solidFill>
                  <a:srgbClr val="7030A0"/>
                </a:solidFill>
              </a:rPr>
              <a:t/>
            </a:r>
            <a:br>
              <a:rPr lang="en-US" sz="1600" dirty="0">
                <a:solidFill>
                  <a:srgbClr val="7030A0"/>
                </a:solidFill>
              </a:rPr>
            </a:br>
            <a:endParaRPr lang="en-US" sz="1100" dirty="0">
              <a:solidFill>
                <a:srgbClr val="7030A0"/>
              </a:solidFill>
            </a:endParaRPr>
          </a:p>
        </p:txBody>
      </p:sp>
      <p:sp>
        <p:nvSpPr>
          <p:cNvPr id="3" name="Content Placeholder 2">
            <a:extLst>
              <a:ext uri="{FF2B5EF4-FFF2-40B4-BE49-F238E27FC236}">
                <a16:creationId xmlns:a16="http://schemas.microsoft.com/office/drawing/2014/main" id="{719F6D59-D09F-4525-AB93-848AF74D4B99}"/>
              </a:ext>
            </a:extLst>
          </p:cNvPr>
          <p:cNvSpPr>
            <a:spLocks noGrp="1"/>
          </p:cNvSpPr>
          <p:nvPr>
            <p:ph idx="1"/>
          </p:nvPr>
        </p:nvSpPr>
        <p:spPr>
          <a:xfrm>
            <a:off x="1131508" y="1568484"/>
            <a:ext cx="7996428" cy="4351337"/>
          </a:xfrm>
        </p:spPr>
        <p:txBody>
          <a:bodyPr>
            <a:normAutofit/>
          </a:bodyPr>
          <a:lstStyle/>
          <a:p>
            <a:r>
              <a:rPr lang="en-IN" dirty="0"/>
              <a:t>These certain shots are prominent in filming, this primarily exposes a particular shot which speaks about the most significant film moments that encapsulates the complete film and that is retained by the society as remaining symbols of the movie. Essentially, everybody is struggling to make every significance in the film memorable.</a:t>
            </a:r>
          </a:p>
          <a:p>
            <a:r>
              <a:rPr lang="en-IN" dirty="0"/>
              <a:t> </a:t>
            </a:r>
            <a:r>
              <a:rPr lang="en-IN" dirty="0" smtClean="0"/>
              <a:t>Iconic shot in </a:t>
            </a:r>
            <a:r>
              <a:rPr lang="en-IN" dirty="0" err="1" smtClean="0"/>
              <a:t>Irandu</a:t>
            </a:r>
            <a:r>
              <a:rPr lang="en-IN" dirty="0" smtClean="0"/>
              <a:t> </a:t>
            </a:r>
            <a:r>
              <a:rPr lang="en-IN" dirty="0" err="1" smtClean="0"/>
              <a:t>Disaigal</a:t>
            </a:r>
            <a:r>
              <a:rPr lang="en-IN" dirty="0" smtClean="0"/>
              <a:t> is taken during the meeting of both main characters as stated each one have their own narrative line but meeting of two characters is an main criteria in the whole plot line.</a:t>
            </a:r>
            <a:endParaRPr lang="en-US" sz="1400" dirty="0">
              <a:solidFill>
                <a:srgbClr val="FF0000"/>
              </a:solidFill>
            </a:endParaRPr>
          </a:p>
        </p:txBody>
      </p:sp>
      <p:sp>
        <p:nvSpPr>
          <p:cNvPr id="6" name="TextBox 5">
            <a:extLst>
              <a:ext uri="{FF2B5EF4-FFF2-40B4-BE49-F238E27FC236}">
                <a16:creationId xmlns:a16="http://schemas.microsoft.com/office/drawing/2014/main" id="{E05D16EF-8B0A-4063-BC5A-C03DCAC68526}"/>
              </a:ext>
            </a:extLst>
          </p:cNvPr>
          <p:cNvSpPr txBox="1"/>
          <p:nvPr/>
        </p:nvSpPr>
        <p:spPr>
          <a:xfrm>
            <a:off x="9420392" y="3390073"/>
            <a:ext cx="2771608" cy="276999"/>
          </a:xfrm>
          <a:prstGeom prst="rect">
            <a:avLst/>
          </a:prstGeom>
          <a:noFill/>
        </p:spPr>
        <p:txBody>
          <a:bodyPr wrap="square" rtlCol="0">
            <a:spAutoFit/>
          </a:bodyPr>
          <a:lstStyle/>
          <a:p>
            <a:endParaRPr lang="en-US" sz="1200"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515349" y="4737354"/>
            <a:ext cx="3373199" cy="1882902"/>
          </a:xfrm>
          <a:prstGeom prst="rect">
            <a:avLst/>
          </a:prstGeom>
        </p:spPr>
      </p:pic>
    </p:spTree>
    <p:extLst>
      <p:ext uri="{BB962C8B-B14F-4D97-AF65-F5344CB8AC3E}">
        <p14:creationId xmlns:p14="http://schemas.microsoft.com/office/powerpoint/2010/main" val="193480575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1E0508-DE59-4044-874D-FA57DAB9B42D}"/>
              </a:ext>
            </a:extLst>
          </p:cNvPr>
          <p:cNvSpPr>
            <a:spLocks noGrp="1"/>
          </p:cNvSpPr>
          <p:nvPr>
            <p:ph type="title"/>
          </p:nvPr>
        </p:nvSpPr>
        <p:spPr/>
        <p:txBody>
          <a:bodyPr>
            <a:normAutofit/>
          </a:bodyPr>
          <a:lstStyle/>
          <a:p>
            <a:r>
              <a:rPr lang="en-US" sz="4800" dirty="0">
                <a:solidFill>
                  <a:srgbClr val="FF0000"/>
                </a:solidFill>
              </a:rPr>
              <a:t>Shots and angles</a:t>
            </a:r>
            <a:br>
              <a:rPr lang="en-US" sz="4800" dirty="0">
                <a:solidFill>
                  <a:srgbClr val="FF0000"/>
                </a:solidFill>
              </a:rPr>
            </a:br>
            <a:r>
              <a:rPr lang="en-US" sz="1800" dirty="0"/>
              <a:t> </a:t>
            </a:r>
            <a:r>
              <a:rPr lang="en-US" sz="2400" dirty="0" smtClean="0"/>
              <a:t>IRANDU DISAIGAL </a:t>
            </a:r>
            <a:r>
              <a:rPr lang="en-US" sz="2400" dirty="0"/>
              <a:t>had various shots and angles</a:t>
            </a:r>
            <a:endParaRPr lang="en-US" sz="4800" dirty="0">
              <a:solidFill>
                <a:srgbClr val="FF0000"/>
              </a:solidFill>
            </a:endParaRPr>
          </a:p>
        </p:txBody>
      </p:sp>
      <p:sp>
        <p:nvSpPr>
          <p:cNvPr id="3" name="Content Placeholder 2">
            <a:extLst>
              <a:ext uri="{FF2B5EF4-FFF2-40B4-BE49-F238E27FC236}">
                <a16:creationId xmlns:a16="http://schemas.microsoft.com/office/drawing/2014/main" id="{A1B8F146-C9A9-4C8A-B274-DBB3B2464132}"/>
              </a:ext>
            </a:extLst>
          </p:cNvPr>
          <p:cNvSpPr>
            <a:spLocks noGrp="1"/>
          </p:cNvSpPr>
          <p:nvPr>
            <p:ph idx="1"/>
          </p:nvPr>
        </p:nvSpPr>
        <p:spPr>
          <a:xfrm>
            <a:off x="876608" y="1766880"/>
            <a:ext cx="10353762" cy="3695136"/>
          </a:xfrm>
        </p:spPr>
        <p:txBody>
          <a:bodyPr/>
          <a:lstStyle/>
          <a:p>
            <a:r>
              <a:rPr lang="en-US" dirty="0">
                <a:solidFill>
                  <a:srgbClr val="7030A0"/>
                </a:solidFill>
              </a:rPr>
              <a:t>The most prominent shots used in this film was Closeup, Mid-shot, tracking  and pan these shots are mainly utilized to </a:t>
            </a:r>
            <a:r>
              <a:rPr lang="en-US" dirty="0" smtClean="0">
                <a:solidFill>
                  <a:srgbClr val="7030A0"/>
                </a:solidFill>
              </a:rPr>
              <a:t>the Two characters </a:t>
            </a:r>
            <a:r>
              <a:rPr lang="en-US" dirty="0" err="1" smtClean="0">
                <a:solidFill>
                  <a:srgbClr val="7030A0"/>
                </a:solidFill>
              </a:rPr>
              <a:t>Nagendran</a:t>
            </a:r>
            <a:r>
              <a:rPr lang="en-US" dirty="0" smtClean="0">
                <a:solidFill>
                  <a:srgbClr val="7030A0"/>
                </a:solidFill>
              </a:rPr>
              <a:t> and </a:t>
            </a:r>
            <a:r>
              <a:rPr lang="en-US" dirty="0" err="1" smtClean="0">
                <a:solidFill>
                  <a:srgbClr val="7030A0"/>
                </a:solidFill>
              </a:rPr>
              <a:t>Ashwin</a:t>
            </a:r>
            <a:r>
              <a:rPr lang="en-US" dirty="0" smtClean="0">
                <a:solidFill>
                  <a:srgbClr val="7030A0"/>
                </a:solidFill>
              </a:rPr>
              <a:t> because each them hold an important aspect in narrative line and each hold their backstory therefore to balance both I equipped almost same shots and angles</a:t>
            </a:r>
          </a:p>
          <a:p>
            <a:endParaRPr lang="en-US" dirty="0">
              <a:solidFill>
                <a:srgbClr val="7030A0"/>
              </a:solidFill>
            </a:endParaRPr>
          </a:p>
        </p:txBody>
      </p:sp>
      <p:sp>
        <p:nvSpPr>
          <p:cNvPr id="9" name="TextBox 8">
            <a:extLst>
              <a:ext uri="{FF2B5EF4-FFF2-40B4-BE49-F238E27FC236}">
                <a16:creationId xmlns:a16="http://schemas.microsoft.com/office/drawing/2014/main" id="{01952E21-1015-4B94-B65C-66C72A6D8E8B}"/>
              </a:ext>
            </a:extLst>
          </p:cNvPr>
          <p:cNvSpPr txBox="1"/>
          <p:nvPr/>
        </p:nvSpPr>
        <p:spPr>
          <a:xfrm>
            <a:off x="3340963" y="3229179"/>
            <a:ext cx="2449403" cy="1374343"/>
          </a:xfrm>
          <a:prstGeom prst="rect">
            <a:avLst/>
          </a:prstGeom>
          <a:noFill/>
        </p:spPr>
        <p:txBody>
          <a:bodyPr wrap="square" rtlCol="0">
            <a:spAutoFit/>
          </a:bodyPr>
          <a:lstStyle/>
          <a:p>
            <a:endParaRPr lang="en-US" dirty="0"/>
          </a:p>
        </p:txBody>
      </p:sp>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65426" y="3916350"/>
            <a:ext cx="4351073" cy="2166938"/>
          </a:xfrm>
          <a:prstGeom prst="rect">
            <a:avLst/>
          </a:prstGeom>
        </p:spPr>
      </p:pic>
      <p:pic>
        <p:nvPicPr>
          <p:cNvPr id="8" name="Picture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278167" y="3548649"/>
            <a:ext cx="3815499" cy="2902339"/>
          </a:xfrm>
          <a:prstGeom prst="rect">
            <a:avLst/>
          </a:prstGeom>
        </p:spPr>
      </p:pic>
      <p:sp>
        <p:nvSpPr>
          <p:cNvPr id="10" name="TextBox 9"/>
          <p:cNvSpPr txBox="1"/>
          <p:nvPr/>
        </p:nvSpPr>
        <p:spPr>
          <a:xfrm>
            <a:off x="5616016" y="3617016"/>
            <a:ext cx="1624965" cy="2308324"/>
          </a:xfrm>
          <a:prstGeom prst="rect">
            <a:avLst/>
          </a:prstGeom>
          <a:noFill/>
        </p:spPr>
        <p:txBody>
          <a:bodyPr wrap="square" rtlCol="0">
            <a:spAutoFit/>
          </a:bodyPr>
          <a:lstStyle/>
          <a:p>
            <a:r>
              <a:rPr lang="en-IN" dirty="0" smtClean="0"/>
              <a:t>To show equal screen space I utilised same shots and same angle for two characters</a:t>
            </a:r>
            <a:endParaRPr lang="en-IN" dirty="0"/>
          </a:p>
        </p:txBody>
      </p:sp>
    </p:spTree>
    <p:extLst>
      <p:ext uri="{BB962C8B-B14F-4D97-AF65-F5344CB8AC3E}">
        <p14:creationId xmlns:p14="http://schemas.microsoft.com/office/powerpoint/2010/main" val="65317191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C9F60B-BE8C-4D55-9392-D57F8FBC1D75}"/>
              </a:ext>
            </a:extLst>
          </p:cNvPr>
          <p:cNvSpPr>
            <a:spLocks noGrp="1"/>
          </p:cNvSpPr>
          <p:nvPr>
            <p:ph type="title"/>
          </p:nvPr>
        </p:nvSpPr>
        <p:spPr/>
        <p:txBody>
          <a:bodyPr/>
          <a:lstStyle/>
          <a:p>
            <a:r>
              <a:rPr lang="en-US" dirty="0">
                <a:solidFill>
                  <a:srgbClr val="FF0000"/>
                </a:solidFill>
              </a:rPr>
              <a:t>Location</a:t>
            </a:r>
            <a:br>
              <a:rPr lang="en-US" dirty="0">
                <a:solidFill>
                  <a:srgbClr val="FF0000"/>
                </a:solidFill>
              </a:rPr>
            </a:br>
            <a:r>
              <a:rPr lang="en-US" sz="2400" dirty="0" smtClean="0"/>
              <a:t>IRANDU DISAIGAL </a:t>
            </a:r>
            <a:r>
              <a:rPr lang="en-US" sz="2400" dirty="0"/>
              <a:t>was taken </a:t>
            </a:r>
            <a:r>
              <a:rPr lang="en-US" sz="2400" dirty="0" smtClean="0"/>
              <a:t>in FOUR desperate spots BUT IN SAME STREET</a:t>
            </a:r>
            <a:endParaRPr lang="en-US" dirty="0">
              <a:solidFill>
                <a:srgbClr val="FF0000"/>
              </a:solidFill>
            </a:endParaRPr>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189499" y="1785811"/>
            <a:ext cx="3263629" cy="2175753"/>
          </a:xfrm>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330184" y="1785811"/>
            <a:ext cx="3124200" cy="2343150"/>
          </a:xfrm>
          <a:prstGeom prst="rect">
            <a:avLst/>
          </a:prstGeom>
        </p:spPr>
      </p:pic>
      <p:pic>
        <p:nvPicPr>
          <p:cNvPr id="7" name="Picture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13795" y="4439946"/>
            <a:ext cx="2240280" cy="1863807"/>
          </a:xfrm>
          <a:prstGeom prst="rect">
            <a:avLst/>
          </a:prstGeom>
        </p:spPr>
      </p:pic>
      <p:sp>
        <p:nvSpPr>
          <p:cNvPr id="9" name="TextBox 8"/>
          <p:cNvSpPr txBox="1"/>
          <p:nvPr/>
        </p:nvSpPr>
        <p:spPr>
          <a:xfrm>
            <a:off x="4624400" y="1977575"/>
            <a:ext cx="2029968" cy="1792224"/>
          </a:xfrm>
          <a:prstGeom prst="rect">
            <a:avLst/>
          </a:prstGeom>
          <a:noFill/>
        </p:spPr>
        <p:txBody>
          <a:bodyPr wrap="square" rtlCol="0">
            <a:spAutoFit/>
          </a:bodyPr>
          <a:lstStyle/>
          <a:p>
            <a:endParaRPr lang="en-IN" dirty="0"/>
          </a:p>
        </p:txBody>
      </p:sp>
      <p:sp>
        <p:nvSpPr>
          <p:cNvPr id="10" name="TextBox 9"/>
          <p:cNvSpPr txBox="1"/>
          <p:nvPr/>
        </p:nvSpPr>
        <p:spPr>
          <a:xfrm>
            <a:off x="4795672" y="2061274"/>
            <a:ext cx="2029968" cy="1477328"/>
          </a:xfrm>
          <a:prstGeom prst="rect">
            <a:avLst/>
          </a:prstGeom>
          <a:noFill/>
        </p:spPr>
        <p:txBody>
          <a:bodyPr wrap="square" rtlCol="0">
            <a:spAutoFit/>
          </a:bodyPr>
          <a:lstStyle/>
          <a:p>
            <a:r>
              <a:rPr lang="en-IN" dirty="0" smtClean="0"/>
              <a:t>This is final location of the film where death of main character has been shot </a:t>
            </a:r>
            <a:endParaRPr lang="en-IN" dirty="0"/>
          </a:p>
        </p:txBody>
      </p:sp>
      <p:sp>
        <p:nvSpPr>
          <p:cNvPr id="13" name="TextBox 12"/>
          <p:cNvSpPr txBox="1"/>
          <p:nvPr/>
        </p:nvSpPr>
        <p:spPr>
          <a:xfrm>
            <a:off x="3154074" y="4439946"/>
            <a:ext cx="2542638" cy="646331"/>
          </a:xfrm>
          <a:prstGeom prst="rect">
            <a:avLst/>
          </a:prstGeom>
          <a:noFill/>
        </p:spPr>
        <p:txBody>
          <a:bodyPr wrap="square" rtlCol="0">
            <a:spAutoFit/>
          </a:bodyPr>
          <a:lstStyle/>
          <a:p>
            <a:r>
              <a:rPr lang="en-IN" dirty="0" smtClean="0"/>
              <a:t>This shot was taken in the terrace/Balcony</a:t>
            </a:r>
            <a:endParaRPr lang="en-IN" dirty="0"/>
          </a:p>
        </p:txBody>
      </p:sp>
      <p:sp>
        <p:nvSpPr>
          <p:cNvPr id="14" name="TextBox 13"/>
          <p:cNvSpPr txBox="1"/>
          <p:nvPr/>
        </p:nvSpPr>
        <p:spPr>
          <a:xfrm>
            <a:off x="9070848" y="4439946"/>
            <a:ext cx="2916936" cy="1754326"/>
          </a:xfrm>
          <a:prstGeom prst="rect">
            <a:avLst/>
          </a:prstGeom>
          <a:noFill/>
        </p:spPr>
        <p:txBody>
          <a:bodyPr wrap="square" rtlCol="0">
            <a:spAutoFit/>
          </a:bodyPr>
          <a:lstStyle/>
          <a:p>
            <a:r>
              <a:rPr lang="en-IN" dirty="0" smtClean="0"/>
              <a:t>This is the intro shot which was taken in my home by using tube light as key lighting and I used extreme close-up to shoot this scene</a:t>
            </a:r>
            <a:endParaRPr lang="en-IN" dirty="0"/>
          </a:p>
        </p:txBody>
      </p:sp>
      <p:pic>
        <p:nvPicPr>
          <p:cNvPr id="3" name="Picture 2"/>
          <p:cNvPicPr>
            <a:picLocks noChangeAspect="1"/>
          </p:cNvPicPr>
          <p:nvPr/>
        </p:nvPicPr>
        <p:blipFill>
          <a:blip r:embed="rId5"/>
          <a:stretch>
            <a:fillRect/>
          </a:stretch>
        </p:blipFill>
        <p:spPr>
          <a:xfrm>
            <a:off x="5696712" y="4299533"/>
            <a:ext cx="3072256" cy="1464564"/>
          </a:xfrm>
          <a:prstGeom prst="rect">
            <a:avLst/>
          </a:prstGeom>
        </p:spPr>
      </p:pic>
      <p:sp>
        <p:nvSpPr>
          <p:cNvPr id="8" name="TextBox 7"/>
          <p:cNvSpPr txBox="1"/>
          <p:nvPr/>
        </p:nvSpPr>
        <p:spPr>
          <a:xfrm>
            <a:off x="5696712" y="5842088"/>
            <a:ext cx="2958312" cy="923330"/>
          </a:xfrm>
          <a:prstGeom prst="rect">
            <a:avLst/>
          </a:prstGeom>
          <a:noFill/>
        </p:spPr>
        <p:txBody>
          <a:bodyPr wrap="square" rtlCol="0">
            <a:spAutoFit/>
          </a:bodyPr>
          <a:lstStyle/>
          <a:p>
            <a:r>
              <a:rPr lang="en-IN" dirty="0" smtClean="0"/>
              <a:t>This is an interior shot, and this was taken as close-up</a:t>
            </a:r>
            <a:endParaRPr lang="en-IN" dirty="0"/>
          </a:p>
        </p:txBody>
      </p:sp>
    </p:spTree>
    <p:extLst>
      <p:ext uri="{BB962C8B-B14F-4D97-AF65-F5344CB8AC3E}">
        <p14:creationId xmlns:p14="http://schemas.microsoft.com/office/powerpoint/2010/main" val="283880859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87DC26-C3EC-4181-A211-840B7D228D0A}"/>
              </a:ext>
            </a:extLst>
          </p:cNvPr>
          <p:cNvSpPr>
            <a:spLocks noGrp="1"/>
          </p:cNvSpPr>
          <p:nvPr>
            <p:ph type="title"/>
          </p:nvPr>
        </p:nvSpPr>
        <p:spPr/>
        <p:txBody>
          <a:bodyPr/>
          <a:lstStyle/>
          <a:p>
            <a:r>
              <a:rPr lang="en-US" dirty="0">
                <a:solidFill>
                  <a:srgbClr val="FF0000"/>
                </a:solidFill>
              </a:rPr>
              <a:t>Social issues</a:t>
            </a:r>
          </a:p>
        </p:txBody>
      </p:sp>
      <p:sp>
        <p:nvSpPr>
          <p:cNvPr id="3" name="Content Placeholder 2">
            <a:extLst>
              <a:ext uri="{FF2B5EF4-FFF2-40B4-BE49-F238E27FC236}">
                <a16:creationId xmlns:a16="http://schemas.microsoft.com/office/drawing/2014/main" id="{D1F1D7B4-A87C-4248-83D7-0BE9C9F36484}"/>
              </a:ext>
            </a:extLst>
          </p:cNvPr>
          <p:cNvSpPr>
            <a:spLocks noGrp="1"/>
          </p:cNvSpPr>
          <p:nvPr>
            <p:ph idx="1"/>
          </p:nvPr>
        </p:nvSpPr>
        <p:spPr/>
        <p:txBody>
          <a:bodyPr>
            <a:normAutofit/>
          </a:bodyPr>
          <a:lstStyle/>
          <a:p>
            <a:r>
              <a:rPr lang="en-IN" dirty="0"/>
              <a:t>• This </a:t>
            </a:r>
            <a:r>
              <a:rPr lang="en-IN" dirty="0" smtClean="0"/>
              <a:t>film holds a minimum amount of social issues. This basically states and shows the local citizens of Chennai and their culture in terms of language and their normal behaviours like their way of communicating adapting to every place they visit and behave as themselves where ever they go and helping minds it also represents their dress codes. The main set of the film is represented as north of Chennai therefore the whole film retains north Chennaites</a:t>
            </a:r>
            <a:r>
              <a:rPr lang="en-IN" dirty="0"/>
              <a:t>.</a:t>
            </a:r>
            <a:endParaRPr lang="en-US" dirty="0"/>
          </a:p>
        </p:txBody>
      </p:sp>
      <p:pic>
        <p:nvPicPr>
          <p:cNvPr id="4" name="Picture 2" descr="100+ Problem Pictures | Download Free Images on Unsplash"/>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483096" y="4052021"/>
            <a:ext cx="3675888" cy="245181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2651203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F10C14-0B89-41AD-877C-83371303BCFB}"/>
              </a:ext>
            </a:extLst>
          </p:cNvPr>
          <p:cNvSpPr>
            <a:spLocks noGrp="1"/>
          </p:cNvSpPr>
          <p:nvPr>
            <p:ph type="title"/>
          </p:nvPr>
        </p:nvSpPr>
        <p:spPr>
          <a:xfrm>
            <a:off x="190501" y="559678"/>
            <a:ext cx="8952369" cy="4952492"/>
          </a:xfrm>
          <a:solidFill>
            <a:schemeClr val="bg2"/>
          </a:solidFill>
        </p:spPr>
        <p:txBody>
          <a:bodyPr>
            <a:normAutofit/>
          </a:bodyPr>
          <a:lstStyle/>
          <a:p>
            <a:r>
              <a:rPr lang="en-IN" sz="4800" dirty="0">
                <a:solidFill>
                  <a:srgbClr val="FF0000"/>
                </a:solidFill>
                <a:latin typeface="Gabriola" panose="04040605051002020D02" pitchFamily="82" charset="0"/>
              </a:rPr>
              <a:t>How does your product engage with audiences and how would it be distributed as a real media text? </a:t>
            </a:r>
            <a:endParaRPr lang="en-US" sz="4800" spc="-150" dirty="0">
              <a:solidFill>
                <a:srgbClr val="FF0000"/>
              </a:solidFill>
              <a:latin typeface="Gabriola" panose="04040605051002020D02" pitchFamily="82" charset="0"/>
              <a:ea typeface="Cambria" panose="02040503050406030204" pitchFamily="18" charset="0"/>
              <a:cs typeface="Arial" panose="020B0604020202020204" pitchFamily="34" charset="0"/>
            </a:endParaRPr>
          </a:p>
        </p:txBody>
      </p:sp>
    </p:spTree>
    <p:extLst>
      <p:ext uri="{BB962C8B-B14F-4D97-AF65-F5344CB8AC3E}">
        <p14:creationId xmlns:p14="http://schemas.microsoft.com/office/powerpoint/2010/main" val="401548729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46CAF7-13D7-42F3-81C2-E1FD3F97673A}"/>
              </a:ext>
            </a:extLst>
          </p:cNvPr>
          <p:cNvSpPr>
            <a:spLocks noGrp="1"/>
          </p:cNvSpPr>
          <p:nvPr>
            <p:ph type="title"/>
          </p:nvPr>
        </p:nvSpPr>
        <p:spPr/>
        <p:txBody>
          <a:bodyPr/>
          <a:lstStyle/>
          <a:p>
            <a:r>
              <a:rPr lang="en-US" dirty="0">
                <a:solidFill>
                  <a:srgbClr val="FF0000"/>
                </a:solidFill>
              </a:rPr>
              <a:t>The target audience</a:t>
            </a:r>
          </a:p>
        </p:txBody>
      </p:sp>
      <p:sp>
        <p:nvSpPr>
          <p:cNvPr id="3" name="Content Placeholder 2">
            <a:extLst>
              <a:ext uri="{FF2B5EF4-FFF2-40B4-BE49-F238E27FC236}">
                <a16:creationId xmlns:a16="http://schemas.microsoft.com/office/drawing/2014/main" id="{FAB3EBC3-436B-49F9-BCE1-E4EC574C43C7}"/>
              </a:ext>
            </a:extLst>
          </p:cNvPr>
          <p:cNvSpPr>
            <a:spLocks noGrp="1"/>
          </p:cNvSpPr>
          <p:nvPr>
            <p:ph idx="1"/>
          </p:nvPr>
        </p:nvSpPr>
        <p:spPr>
          <a:xfrm>
            <a:off x="164591" y="1828799"/>
            <a:ext cx="9692640" cy="4351337"/>
          </a:xfrm>
        </p:spPr>
        <p:txBody>
          <a:bodyPr>
            <a:normAutofit lnSpcReduction="10000"/>
          </a:bodyPr>
          <a:lstStyle/>
          <a:p>
            <a:r>
              <a:rPr lang="en-US" dirty="0">
                <a:effectLst/>
              </a:rPr>
              <a:t>The target audience for </a:t>
            </a:r>
            <a:r>
              <a:rPr lang="en-US" dirty="0" err="1" smtClean="0">
                <a:effectLst/>
              </a:rPr>
              <a:t>Irandu</a:t>
            </a:r>
            <a:r>
              <a:rPr lang="en-US" dirty="0" smtClean="0">
                <a:effectLst/>
              </a:rPr>
              <a:t> </a:t>
            </a:r>
            <a:r>
              <a:rPr lang="en-US" dirty="0" err="1" smtClean="0">
                <a:effectLst/>
              </a:rPr>
              <a:t>Disaigal</a:t>
            </a:r>
            <a:r>
              <a:rPr lang="en-US" dirty="0" smtClean="0">
                <a:effectLst/>
              </a:rPr>
              <a:t> </a:t>
            </a:r>
            <a:r>
              <a:rPr lang="en-US" dirty="0">
                <a:effectLst/>
              </a:rPr>
              <a:t>is largely based on </a:t>
            </a:r>
            <a:r>
              <a:rPr lang="en-US" dirty="0" smtClean="0">
                <a:effectLst/>
              </a:rPr>
              <a:t>Adults </a:t>
            </a:r>
            <a:r>
              <a:rPr lang="en-US" dirty="0">
                <a:effectLst/>
              </a:rPr>
              <a:t>as well </a:t>
            </a:r>
            <a:r>
              <a:rPr lang="en-US" dirty="0" smtClean="0">
                <a:effectLst/>
              </a:rPr>
              <a:t>youngsters , local audience and mid age people </a:t>
            </a:r>
            <a:r>
              <a:rPr lang="en-US" dirty="0">
                <a:effectLst/>
              </a:rPr>
              <a:t>around the globe because according to the reports </a:t>
            </a:r>
            <a:r>
              <a:rPr lang="en-US" dirty="0" smtClean="0">
                <a:effectLst/>
              </a:rPr>
              <a:t>Gangster genre </a:t>
            </a:r>
            <a:r>
              <a:rPr lang="en-US" dirty="0">
                <a:effectLst/>
              </a:rPr>
              <a:t>holds a very big demand from these set of age groups and it wont be a family entertainer so it would not grab their attentions but a person who reads a couple of </a:t>
            </a:r>
            <a:r>
              <a:rPr lang="en-US" dirty="0" smtClean="0">
                <a:effectLst/>
              </a:rPr>
              <a:t>Gangster fiction </a:t>
            </a:r>
            <a:r>
              <a:rPr lang="en-US" dirty="0">
                <a:effectLst/>
              </a:rPr>
              <a:t>novel gets influenced by this film as this film holds a </a:t>
            </a:r>
            <a:r>
              <a:rPr lang="en-US" dirty="0" smtClean="0">
                <a:effectLst/>
              </a:rPr>
              <a:t>larger and many characters and </a:t>
            </a:r>
            <a:r>
              <a:rPr lang="en-US" dirty="0">
                <a:effectLst/>
              </a:rPr>
              <a:t>it would also grab various film lovers and critics </a:t>
            </a:r>
            <a:r>
              <a:rPr lang="en-US" dirty="0" smtClean="0">
                <a:effectLst/>
              </a:rPr>
              <a:t>because Gangster genre film’s largely equips an intense violence with more gore and blood.</a:t>
            </a:r>
            <a:endParaRPr lang="en-US" dirty="0">
              <a:effectLst/>
            </a:endParaRPr>
          </a:p>
          <a:p>
            <a:r>
              <a:rPr lang="en-US" dirty="0">
                <a:effectLst/>
              </a:rPr>
              <a:t>As this film </a:t>
            </a:r>
            <a:r>
              <a:rPr lang="en-US" dirty="0" smtClean="0">
                <a:effectLst/>
              </a:rPr>
              <a:t>retain </a:t>
            </a:r>
            <a:r>
              <a:rPr lang="en-US" dirty="0">
                <a:effectLst/>
              </a:rPr>
              <a:t>more violence it will be certified according to Indian film rights as </a:t>
            </a:r>
            <a:r>
              <a:rPr lang="en-US" dirty="0" smtClean="0">
                <a:effectLst/>
              </a:rPr>
              <a:t>A </a:t>
            </a:r>
            <a:r>
              <a:rPr lang="en-US" dirty="0">
                <a:effectLst/>
              </a:rPr>
              <a:t>and according to MPAA film ratings the film would be certified </a:t>
            </a:r>
            <a:r>
              <a:rPr lang="en-US" dirty="0" smtClean="0">
                <a:effectLst/>
              </a:rPr>
              <a:t>as A.</a:t>
            </a:r>
            <a:endParaRPr lang="en-US" dirty="0">
              <a:effectLst/>
            </a:endParaRPr>
          </a:p>
          <a:p>
            <a:pPr marL="0" indent="0">
              <a:buNone/>
            </a:pPr>
            <a:r>
              <a:rPr lang="en-US" dirty="0">
                <a:effectLst/>
              </a:rPr>
              <a:t> </a:t>
            </a:r>
          </a:p>
        </p:txBody>
      </p:sp>
      <p:pic>
        <p:nvPicPr>
          <p:cNvPr id="2050" name="Picture 2" descr="Lilli ' censored, to release on Sep 7"/>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681991" y="1272760"/>
            <a:ext cx="2334769" cy="340876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9289828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853E84-E93C-4DEF-A0B0-0A6647313105}"/>
              </a:ext>
            </a:extLst>
          </p:cNvPr>
          <p:cNvSpPr>
            <a:spLocks noGrp="1"/>
          </p:cNvSpPr>
          <p:nvPr>
            <p:ph type="title"/>
          </p:nvPr>
        </p:nvSpPr>
        <p:spPr/>
        <p:txBody>
          <a:bodyPr/>
          <a:lstStyle/>
          <a:p>
            <a:r>
              <a:rPr lang="en-US" dirty="0">
                <a:solidFill>
                  <a:srgbClr val="FF0000"/>
                </a:solidFill>
              </a:rPr>
              <a:t>How the film engages the audience?</a:t>
            </a:r>
          </a:p>
        </p:txBody>
      </p:sp>
      <p:sp>
        <p:nvSpPr>
          <p:cNvPr id="3" name="Content Placeholder 2">
            <a:extLst>
              <a:ext uri="{FF2B5EF4-FFF2-40B4-BE49-F238E27FC236}">
                <a16:creationId xmlns:a16="http://schemas.microsoft.com/office/drawing/2014/main" id="{DD291AA3-A85A-4982-AC28-09F5041F8CE1}"/>
              </a:ext>
            </a:extLst>
          </p:cNvPr>
          <p:cNvSpPr>
            <a:spLocks noGrp="1"/>
          </p:cNvSpPr>
          <p:nvPr>
            <p:ph idx="1"/>
          </p:nvPr>
        </p:nvSpPr>
        <p:spPr/>
        <p:txBody>
          <a:bodyPr>
            <a:normAutofit fontScale="92500" lnSpcReduction="20000"/>
          </a:bodyPr>
          <a:lstStyle/>
          <a:p>
            <a:r>
              <a:rPr lang="en-US" dirty="0"/>
              <a:t>The narrative of </a:t>
            </a:r>
            <a:r>
              <a:rPr lang="en-US" dirty="0" err="1" smtClean="0"/>
              <a:t>Irandu</a:t>
            </a:r>
            <a:r>
              <a:rPr lang="en-US" dirty="0" smtClean="0"/>
              <a:t> </a:t>
            </a:r>
            <a:r>
              <a:rPr lang="en-US" dirty="0" err="1" smtClean="0"/>
              <a:t>Disaigal</a:t>
            </a:r>
            <a:r>
              <a:rPr lang="en-US" dirty="0" smtClean="0"/>
              <a:t> </a:t>
            </a:r>
            <a:r>
              <a:rPr lang="en-US" dirty="0"/>
              <a:t>is very gripping and very suspense the whole plot is very concoction it does make the audience to get into the storyline and makes them to expect on what would happen next this plot is began as a </a:t>
            </a:r>
            <a:r>
              <a:rPr lang="en-US" dirty="0" smtClean="0"/>
              <a:t>equilibrium</a:t>
            </a:r>
          </a:p>
          <a:p>
            <a:r>
              <a:rPr lang="en-US" dirty="0" err="1" smtClean="0">
                <a:solidFill>
                  <a:srgbClr val="FF0000"/>
                </a:solidFill>
              </a:rPr>
              <a:t>Irandu</a:t>
            </a:r>
            <a:r>
              <a:rPr lang="en-US" dirty="0" smtClean="0">
                <a:solidFill>
                  <a:srgbClr val="FF0000"/>
                </a:solidFill>
              </a:rPr>
              <a:t> </a:t>
            </a:r>
            <a:r>
              <a:rPr lang="en-US" dirty="0" err="1" smtClean="0">
                <a:solidFill>
                  <a:srgbClr val="FF0000"/>
                </a:solidFill>
              </a:rPr>
              <a:t>Disaigal</a:t>
            </a:r>
            <a:r>
              <a:rPr lang="en-US" dirty="0" smtClean="0">
                <a:solidFill>
                  <a:srgbClr val="FF0000"/>
                </a:solidFill>
              </a:rPr>
              <a:t> is a non linear narrative that </a:t>
            </a:r>
            <a:r>
              <a:rPr lang="en-US" dirty="0">
                <a:solidFill>
                  <a:srgbClr val="FF0000"/>
                </a:solidFill>
              </a:rPr>
              <a:t>would engage the audience from the very first moment of </a:t>
            </a:r>
            <a:r>
              <a:rPr lang="en-US" dirty="0" smtClean="0">
                <a:solidFill>
                  <a:srgbClr val="FF0000"/>
                </a:solidFill>
              </a:rPr>
              <a:t>character </a:t>
            </a:r>
            <a:r>
              <a:rPr lang="en-US" dirty="0">
                <a:solidFill>
                  <a:srgbClr val="FF0000"/>
                </a:solidFill>
              </a:rPr>
              <a:t>establishment, as the film starts </a:t>
            </a:r>
            <a:r>
              <a:rPr lang="en-US" dirty="0" smtClean="0">
                <a:solidFill>
                  <a:srgbClr val="FF0000"/>
                </a:solidFill>
              </a:rPr>
              <a:t>as equilibrium the audience would love to view and comprehend the narrative, </a:t>
            </a:r>
            <a:r>
              <a:rPr lang="en-US" dirty="0">
                <a:solidFill>
                  <a:srgbClr val="FF0000"/>
                </a:solidFill>
              </a:rPr>
              <a:t>as the story is based on </a:t>
            </a:r>
            <a:r>
              <a:rPr lang="en-US" dirty="0" smtClean="0">
                <a:solidFill>
                  <a:srgbClr val="FF0000"/>
                </a:solidFill>
              </a:rPr>
              <a:t>non linear it holds various characters and in that two of them pay a vital role</a:t>
            </a:r>
          </a:p>
          <a:p>
            <a:r>
              <a:rPr lang="en-US" dirty="0" smtClean="0">
                <a:solidFill>
                  <a:srgbClr val="FF0000"/>
                </a:solidFill>
              </a:rPr>
              <a:t>This </a:t>
            </a:r>
            <a:r>
              <a:rPr lang="en-US" dirty="0">
                <a:solidFill>
                  <a:srgbClr val="FF0000"/>
                </a:solidFill>
              </a:rPr>
              <a:t>film will widely </a:t>
            </a:r>
            <a:r>
              <a:rPr lang="en-US" dirty="0" smtClean="0">
                <a:solidFill>
                  <a:srgbClr val="FF0000"/>
                </a:solidFill>
              </a:rPr>
              <a:t>cover local citizens of Chennai and for that to be achieved I established the location of urban city with conjoined building within a street and this would probably engage them in addition to it I also equipped the film with native language spoken by many local citizens.</a:t>
            </a:r>
            <a:endParaRPr lang="en-US" dirty="0">
              <a:solidFill>
                <a:srgbClr val="FF0000"/>
              </a:solidFill>
            </a:endParaRPr>
          </a:p>
        </p:txBody>
      </p:sp>
    </p:spTree>
    <p:extLst>
      <p:ext uri="{BB962C8B-B14F-4D97-AF65-F5344CB8AC3E}">
        <p14:creationId xmlns:p14="http://schemas.microsoft.com/office/powerpoint/2010/main" val="176016132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BB850C-F82D-4EBD-9D56-4B71A2167D01}"/>
              </a:ext>
            </a:extLst>
          </p:cNvPr>
          <p:cNvSpPr>
            <a:spLocks noGrp="1"/>
          </p:cNvSpPr>
          <p:nvPr>
            <p:ph type="title"/>
          </p:nvPr>
        </p:nvSpPr>
        <p:spPr>
          <a:xfrm>
            <a:off x="1261872" y="182880"/>
            <a:ext cx="9692640" cy="1508442"/>
          </a:xfrm>
        </p:spPr>
        <p:txBody>
          <a:bodyPr>
            <a:noAutofit/>
          </a:bodyPr>
          <a:lstStyle/>
          <a:p>
            <a:r>
              <a:rPr lang="en-US" sz="3600" dirty="0">
                <a:solidFill>
                  <a:srgbClr val="FF0000"/>
                </a:solidFill>
              </a:rPr>
              <a:t>Distribution</a:t>
            </a:r>
            <a:r>
              <a:rPr lang="en-US" sz="2400" dirty="0">
                <a:solidFill>
                  <a:srgbClr val="FF0000"/>
                </a:solidFill>
              </a:rPr>
              <a:t/>
            </a:r>
            <a:br>
              <a:rPr lang="en-US" sz="2400" dirty="0">
                <a:solidFill>
                  <a:srgbClr val="FF0000"/>
                </a:solidFill>
              </a:rPr>
            </a:br>
            <a:r>
              <a:rPr lang="en-US" sz="2400" dirty="0" smtClean="0"/>
              <a:t>IRANDU DISAIGAL </a:t>
            </a:r>
            <a:r>
              <a:rPr lang="en-US" sz="2400" dirty="0"/>
              <a:t>would be distributed in various methods by utilizing the platforms of both New media as well as traditional media</a:t>
            </a:r>
            <a:br>
              <a:rPr lang="en-US" sz="2400" dirty="0"/>
            </a:br>
            <a:endParaRPr lang="en-US" sz="2400" dirty="0"/>
          </a:p>
        </p:txBody>
      </p:sp>
      <p:sp>
        <p:nvSpPr>
          <p:cNvPr id="3" name="Content Placeholder 2">
            <a:extLst>
              <a:ext uri="{FF2B5EF4-FFF2-40B4-BE49-F238E27FC236}">
                <a16:creationId xmlns:a16="http://schemas.microsoft.com/office/drawing/2014/main" id="{35B6A636-0A78-47AC-B146-BC897C5BF368}"/>
              </a:ext>
            </a:extLst>
          </p:cNvPr>
          <p:cNvSpPr>
            <a:spLocks noGrp="1"/>
          </p:cNvSpPr>
          <p:nvPr>
            <p:ph idx="1"/>
          </p:nvPr>
        </p:nvSpPr>
        <p:spPr/>
        <p:txBody>
          <a:bodyPr>
            <a:normAutofit fontScale="77500" lnSpcReduction="20000"/>
          </a:bodyPr>
          <a:lstStyle/>
          <a:p>
            <a:r>
              <a:rPr lang="en-US" sz="2000" dirty="0"/>
              <a:t>As the target audience of </a:t>
            </a:r>
            <a:r>
              <a:rPr lang="en-US" sz="2000" dirty="0" err="1" smtClean="0"/>
              <a:t>Irandu</a:t>
            </a:r>
            <a:r>
              <a:rPr lang="en-US" sz="2000" dirty="0" smtClean="0"/>
              <a:t> </a:t>
            </a:r>
            <a:r>
              <a:rPr lang="en-US" sz="2000" dirty="0" err="1" smtClean="0"/>
              <a:t>Disaigal</a:t>
            </a:r>
            <a:r>
              <a:rPr lang="en-US" sz="2000" dirty="0" smtClean="0"/>
              <a:t> </a:t>
            </a:r>
            <a:r>
              <a:rPr lang="en-US" sz="2000" dirty="0"/>
              <a:t>is almost </a:t>
            </a:r>
            <a:r>
              <a:rPr lang="en-US" sz="2000" dirty="0" smtClean="0"/>
              <a:t>Mid age group of people, teenagers and local citizens </a:t>
            </a:r>
            <a:r>
              <a:rPr lang="en-US" sz="2000" dirty="0"/>
              <a:t>so I would promote </a:t>
            </a:r>
            <a:r>
              <a:rPr lang="en-US" sz="2000" dirty="0" err="1" smtClean="0"/>
              <a:t>Irandu</a:t>
            </a:r>
            <a:r>
              <a:rPr lang="en-US" sz="2000" dirty="0" smtClean="0"/>
              <a:t> </a:t>
            </a:r>
            <a:r>
              <a:rPr lang="en-US" sz="2000" dirty="0" err="1" smtClean="0"/>
              <a:t>Disaigal</a:t>
            </a:r>
            <a:r>
              <a:rPr lang="en-US" sz="2000" dirty="0" smtClean="0"/>
              <a:t> </a:t>
            </a:r>
            <a:r>
              <a:rPr lang="en-US" sz="2000" dirty="0"/>
              <a:t>through Television ads (especially in </a:t>
            </a:r>
            <a:r>
              <a:rPr lang="en-US" sz="2000" dirty="0" smtClean="0"/>
              <a:t>popular channels within national or international ), </a:t>
            </a:r>
            <a:r>
              <a:rPr lang="en-US" sz="2000" dirty="0"/>
              <a:t>billboards, posters ,advertisements on all social medias like </a:t>
            </a:r>
            <a:r>
              <a:rPr lang="en-US" sz="2000" dirty="0" smtClean="0"/>
              <a:t>Twitter and a big banner in a popular location within city line because most of the Mid age groups would not know how to access newer medias therefore to cover them I would promote </a:t>
            </a:r>
            <a:r>
              <a:rPr lang="en-US" dirty="0" smtClean="0"/>
              <a:t>it by placing huge banner</a:t>
            </a:r>
            <a:endParaRPr lang="en-US" sz="2000" dirty="0"/>
          </a:p>
          <a:p>
            <a:r>
              <a:rPr lang="en-US" sz="2000" dirty="0">
                <a:solidFill>
                  <a:srgbClr val="FF0000"/>
                </a:solidFill>
              </a:rPr>
              <a:t>Theatrical rights for my film will be sold to all over the world as this genre has </a:t>
            </a:r>
            <a:r>
              <a:rPr lang="en-US" dirty="0" smtClean="0">
                <a:solidFill>
                  <a:srgbClr val="FF0000"/>
                </a:solidFill>
              </a:rPr>
              <a:t>people who can understand the language all over the world</a:t>
            </a:r>
            <a:endParaRPr lang="en-US" sz="2000" dirty="0" smtClean="0">
              <a:solidFill>
                <a:srgbClr val="FF0000"/>
              </a:solidFill>
            </a:endParaRPr>
          </a:p>
          <a:p>
            <a:r>
              <a:rPr lang="en-US" sz="2000" dirty="0" smtClean="0"/>
              <a:t>After </a:t>
            </a:r>
            <a:r>
              <a:rPr lang="en-US" sz="2000" dirty="0"/>
              <a:t>the main release of the film I would sell the rights of the film to various video streaming sites like Apple Tv+, Amazon prime, Netflix, Disney+ and iTunes with 4k streaming where people can pay or rent it and they can watch it anywhere, anytime </a:t>
            </a:r>
            <a:r>
              <a:rPr lang="en-US" sz="2000" dirty="0" smtClean="0"/>
              <a:t>these </a:t>
            </a:r>
            <a:r>
              <a:rPr lang="en-US" sz="2000" dirty="0"/>
              <a:t>platforms are available everywhere and these streaming platforms will work in all devices from a smart Tv to a iPhone the accessible is very easy and it would cover global </a:t>
            </a:r>
            <a:r>
              <a:rPr lang="en-US" sz="2000" dirty="0" smtClean="0"/>
              <a:t>audience moreover I would also give rights to television channels to play the film </a:t>
            </a:r>
            <a:r>
              <a:rPr lang="en-US" dirty="0" smtClean="0"/>
              <a:t>I would probably give it to the government television channels where everyone can access it freely</a:t>
            </a:r>
            <a:endParaRPr lang="en-US" sz="2000" dirty="0"/>
          </a:p>
        </p:txBody>
      </p:sp>
      <p:pic>
        <p:nvPicPr>
          <p:cNvPr id="4" name="Picture 3">
            <a:extLst>
              <a:ext uri="{FF2B5EF4-FFF2-40B4-BE49-F238E27FC236}">
                <a16:creationId xmlns:a16="http://schemas.microsoft.com/office/drawing/2014/main" id="{80663A74-FDDD-4F23-B763-A9A16527B55F}"/>
              </a:ext>
            </a:extLst>
          </p:cNvPr>
          <p:cNvPicPr>
            <a:picLocks noChangeAspect="1"/>
          </p:cNvPicPr>
          <p:nvPr/>
        </p:nvPicPr>
        <p:blipFill rotWithShape="1">
          <a:blip r:embed="rId2"/>
          <a:srcRect l="10062" t="3709" r="20070" b="6143"/>
          <a:stretch/>
        </p:blipFill>
        <p:spPr>
          <a:xfrm>
            <a:off x="190509" y="4982860"/>
            <a:ext cx="961635" cy="885851"/>
          </a:xfrm>
          <a:prstGeom prst="rect">
            <a:avLst/>
          </a:prstGeom>
        </p:spPr>
      </p:pic>
      <p:pic>
        <p:nvPicPr>
          <p:cNvPr id="3074" name="Picture 2">
            <a:extLst>
              <a:ext uri="{FF2B5EF4-FFF2-40B4-BE49-F238E27FC236}">
                <a16:creationId xmlns:a16="http://schemas.microsoft.com/office/drawing/2014/main" id="{C8216444-0CF5-43F2-B643-D6FB24FB23C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267557" y="2656065"/>
            <a:ext cx="924443" cy="692439"/>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a:extLst>
              <a:ext uri="{FF2B5EF4-FFF2-40B4-BE49-F238E27FC236}">
                <a16:creationId xmlns:a16="http://schemas.microsoft.com/office/drawing/2014/main" id="{14EC239C-E597-4FD3-8BB1-FD76ED45563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46304" y="600529"/>
            <a:ext cx="1252728" cy="833634"/>
          </a:xfrm>
          <a:prstGeom prst="rect">
            <a:avLst/>
          </a:prstGeom>
          <a:noFill/>
          <a:extLst>
            <a:ext uri="{909E8E84-426E-40DD-AFC4-6F175D3DCCD1}">
              <a14:hiddenFill xmlns:a14="http://schemas.microsoft.com/office/drawing/2010/main">
                <a:solidFill>
                  <a:srgbClr val="FFFFFF"/>
                </a:solidFill>
              </a14:hiddenFill>
            </a:ext>
          </a:extLst>
        </p:spPr>
      </p:pic>
      <p:pic>
        <p:nvPicPr>
          <p:cNvPr id="3078" name="Picture 6">
            <a:extLst>
              <a:ext uri="{FF2B5EF4-FFF2-40B4-BE49-F238E27FC236}">
                <a16:creationId xmlns:a16="http://schemas.microsoft.com/office/drawing/2014/main" id="{90275E5F-D959-4A82-8EF4-575DEBAEB006}"/>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9828" y="2054011"/>
            <a:ext cx="936782" cy="524598"/>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1004037" y="487266"/>
            <a:ext cx="1066043" cy="1506898"/>
          </a:xfrm>
          <a:prstGeom prst="rect">
            <a:avLst/>
          </a:prstGeom>
        </p:spPr>
      </p:pic>
    </p:spTree>
    <p:extLst>
      <p:ext uri="{BB962C8B-B14F-4D97-AF65-F5344CB8AC3E}">
        <p14:creationId xmlns:p14="http://schemas.microsoft.com/office/powerpoint/2010/main" val="135111732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F10C14-0B89-41AD-877C-83371303BCFB}"/>
              </a:ext>
            </a:extLst>
          </p:cNvPr>
          <p:cNvSpPr>
            <a:spLocks noGrp="1"/>
          </p:cNvSpPr>
          <p:nvPr>
            <p:ph type="title"/>
          </p:nvPr>
        </p:nvSpPr>
        <p:spPr>
          <a:xfrm>
            <a:off x="190501" y="559678"/>
            <a:ext cx="8952369" cy="4952492"/>
          </a:xfrm>
          <a:solidFill>
            <a:schemeClr val="bg2"/>
          </a:solidFill>
        </p:spPr>
        <p:txBody>
          <a:bodyPr>
            <a:normAutofit/>
          </a:bodyPr>
          <a:lstStyle/>
          <a:p>
            <a:r>
              <a:rPr lang="en-US" sz="5400" dirty="0">
                <a:solidFill>
                  <a:srgbClr val="FF0000"/>
                </a:solidFill>
                <a:latin typeface="Gabriola" panose="04040605051002020D02" pitchFamily="82" charset="0"/>
              </a:rPr>
              <a:t>How did your production skills develop throughout this project?</a:t>
            </a:r>
            <a:endParaRPr lang="en-IN" sz="5400" dirty="0">
              <a:solidFill>
                <a:srgbClr val="FF0000"/>
              </a:solidFill>
              <a:latin typeface="Gabriola" panose="04040605051002020D02" pitchFamily="82" charset="0"/>
            </a:endParaRPr>
          </a:p>
        </p:txBody>
      </p:sp>
    </p:spTree>
    <p:extLst>
      <p:ext uri="{BB962C8B-B14F-4D97-AF65-F5344CB8AC3E}">
        <p14:creationId xmlns:p14="http://schemas.microsoft.com/office/powerpoint/2010/main" val="266241047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1D80A4F-A5E6-4AFD-8DA5-ECB3BCB9138A}"/>
              </a:ext>
            </a:extLst>
          </p:cNvPr>
          <p:cNvSpPr>
            <a:spLocks noGrp="1"/>
          </p:cNvSpPr>
          <p:nvPr>
            <p:ph idx="1"/>
          </p:nvPr>
        </p:nvSpPr>
        <p:spPr>
          <a:xfrm>
            <a:off x="0" y="301752"/>
            <a:ext cx="9845040" cy="5953760"/>
          </a:xfrm>
        </p:spPr>
        <p:txBody>
          <a:bodyPr>
            <a:normAutofit fontScale="85000" lnSpcReduction="10000"/>
          </a:bodyPr>
          <a:lstStyle/>
          <a:p>
            <a:r>
              <a:rPr lang="en-IN" dirty="0" smtClean="0">
                <a:solidFill>
                  <a:srgbClr val="FF0000"/>
                </a:solidFill>
              </a:rPr>
              <a:t>This </a:t>
            </a:r>
            <a:r>
              <a:rPr lang="en-IN" dirty="0">
                <a:solidFill>
                  <a:srgbClr val="FF0000"/>
                </a:solidFill>
              </a:rPr>
              <a:t>plan supported me to apprehend the quantity of effort put into producing a film. I produced my film individually which encouraged me to acquire a lot of technical aspects while producing a film, right from scratch from writing the script, making a storyboard, making a shot list, shooting and editing. I previously had a conception about how films are produced and how each viewpoint applauds each other to finish the film </a:t>
            </a:r>
          </a:p>
          <a:p>
            <a:pPr marL="0" indent="0">
              <a:buNone/>
            </a:pPr>
            <a:r>
              <a:rPr lang="en-IN" dirty="0">
                <a:solidFill>
                  <a:srgbClr val="FF0000"/>
                </a:solidFill>
              </a:rPr>
              <a:t> </a:t>
            </a:r>
          </a:p>
          <a:p>
            <a:pPr marL="0" indent="0">
              <a:buNone/>
            </a:pPr>
            <a:r>
              <a:rPr lang="en-IN" dirty="0">
                <a:solidFill>
                  <a:srgbClr val="FF0000"/>
                </a:solidFill>
              </a:rPr>
              <a:t> SCRIPT</a:t>
            </a:r>
          </a:p>
          <a:p>
            <a:r>
              <a:rPr lang="en-IN" dirty="0" err="1" smtClean="0">
                <a:solidFill>
                  <a:srgbClr val="FF0000"/>
                </a:solidFill>
              </a:rPr>
              <a:t>Irandu</a:t>
            </a:r>
            <a:r>
              <a:rPr lang="en-IN" dirty="0" smtClean="0">
                <a:solidFill>
                  <a:srgbClr val="FF0000"/>
                </a:solidFill>
              </a:rPr>
              <a:t> </a:t>
            </a:r>
            <a:r>
              <a:rPr lang="en-IN" dirty="0" err="1" smtClean="0">
                <a:solidFill>
                  <a:srgbClr val="FF0000"/>
                </a:solidFill>
              </a:rPr>
              <a:t>Disaigal</a:t>
            </a:r>
            <a:r>
              <a:rPr lang="en-IN" dirty="0" smtClean="0">
                <a:solidFill>
                  <a:srgbClr val="FF0000"/>
                </a:solidFill>
              </a:rPr>
              <a:t> </a:t>
            </a:r>
            <a:r>
              <a:rPr lang="en-IN" dirty="0">
                <a:solidFill>
                  <a:srgbClr val="FF0000"/>
                </a:solidFill>
              </a:rPr>
              <a:t>script is pretty much straightforward to follow it </a:t>
            </a:r>
            <a:r>
              <a:rPr lang="en-IN" dirty="0" smtClean="0">
                <a:solidFill>
                  <a:srgbClr val="FF0000"/>
                </a:solidFill>
              </a:rPr>
              <a:t>consist more dialogues because the whole short film takes 5 minutes therefore it consist of more dialogues compared my first short film I </a:t>
            </a:r>
            <a:r>
              <a:rPr lang="en-IN" dirty="0">
                <a:solidFill>
                  <a:srgbClr val="FF0000"/>
                </a:solidFill>
              </a:rPr>
              <a:t>utilised </a:t>
            </a:r>
            <a:r>
              <a:rPr lang="en-IN" dirty="0" smtClean="0">
                <a:solidFill>
                  <a:srgbClr val="FF0000"/>
                </a:solidFill>
              </a:rPr>
              <a:t>Final draft an exclusive software to produce script additionally it retains all the features that should be present in a script as automated like scenes, character name </a:t>
            </a:r>
          </a:p>
          <a:p>
            <a:r>
              <a:rPr lang="en-IN" dirty="0" smtClean="0">
                <a:solidFill>
                  <a:srgbClr val="FF0000"/>
                </a:solidFill>
              </a:rPr>
              <a:t>I </a:t>
            </a:r>
            <a:r>
              <a:rPr lang="en-IN" dirty="0">
                <a:solidFill>
                  <a:srgbClr val="FF0000"/>
                </a:solidFill>
              </a:rPr>
              <a:t>determined that script not only provides dialogues but also provides scene information and shot details as it was my </a:t>
            </a:r>
            <a:r>
              <a:rPr lang="en-IN" dirty="0" smtClean="0">
                <a:solidFill>
                  <a:srgbClr val="FF0000"/>
                </a:solidFill>
              </a:rPr>
              <a:t>lengthier </a:t>
            </a:r>
            <a:r>
              <a:rPr lang="en-IN" dirty="0">
                <a:solidFill>
                  <a:srgbClr val="FF0000"/>
                </a:solidFill>
              </a:rPr>
              <a:t>short film I </a:t>
            </a:r>
            <a:r>
              <a:rPr lang="en-IN" dirty="0" smtClean="0">
                <a:solidFill>
                  <a:srgbClr val="FF0000"/>
                </a:solidFill>
              </a:rPr>
              <a:t>had to think and equip more time to make one and I also skimmed other </a:t>
            </a:r>
            <a:r>
              <a:rPr lang="en-IN" dirty="0">
                <a:solidFill>
                  <a:srgbClr val="FF0000"/>
                </a:solidFill>
              </a:rPr>
              <a:t>film’s script to seize an impression on how to make a </a:t>
            </a:r>
            <a:r>
              <a:rPr lang="en-IN" dirty="0" smtClean="0">
                <a:solidFill>
                  <a:srgbClr val="FF0000"/>
                </a:solidFill>
              </a:rPr>
              <a:t>lengthier script </a:t>
            </a:r>
            <a:r>
              <a:rPr lang="en-IN" dirty="0">
                <a:solidFill>
                  <a:srgbClr val="FF0000"/>
                </a:solidFill>
              </a:rPr>
              <a:t>and it necessitated longer than a month for me to plan script because I required more extra approach besides some guidance was also needed for me to prepare on both shots and dialogues but creating script took less concise time compared to planning it.</a:t>
            </a:r>
          </a:p>
          <a:p>
            <a:endParaRPr lang="en-US" dirty="0"/>
          </a:p>
        </p:txBody>
      </p:sp>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354312" y="1478554"/>
            <a:ext cx="2636520" cy="1410950"/>
          </a:xfrm>
          <a:prstGeom prst="rect">
            <a:avLst/>
          </a:prstGeom>
        </p:spPr>
      </p:pic>
    </p:spTree>
    <p:extLst>
      <p:ext uri="{BB962C8B-B14F-4D97-AF65-F5344CB8AC3E}">
        <p14:creationId xmlns:p14="http://schemas.microsoft.com/office/powerpoint/2010/main" val="318408171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9947DA-8CCB-4853-9E08-0756DD3A1891}"/>
              </a:ext>
            </a:extLst>
          </p:cNvPr>
          <p:cNvSpPr>
            <a:spLocks noGrp="1"/>
          </p:cNvSpPr>
          <p:nvPr>
            <p:ph type="title"/>
          </p:nvPr>
        </p:nvSpPr>
        <p:spPr/>
        <p:txBody>
          <a:bodyPr/>
          <a:lstStyle/>
          <a:p>
            <a:r>
              <a:rPr lang="en-US" dirty="0"/>
              <a:t>STORYBOARD</a:t>
            </a:r>
          </a:p>
        </p:txBody>
      </p:sp>
      <p:sp>
        <p:nvSpPr>
          <p:cNvPr id="3" name="Content Placeholder 2">
            <a:extLst>
              <a:ext uri="{FF2B5EF4-FFF2-40B4-BE49-F238E27FC236}">
                <a16:creationId xmlns:a16="http://schemas.microsoft.com/office/drawing/2014/main" id="{2379746F-F23C-4AAA-95E8-8DB500CE112C}"/>
              </a:ext>
            </a:extLst>
          </p:cNvPr>
          <p:cNvSpPr>
            <a:spLocks noGrp="1"/>
          </p:cNvSpPr>
          <p:nvPr>
            <p:ph idx="1"/>
          </p:nvPr>
        </p:nvSpPr>
        <p:spPr>
          <a:xfrm>
            <a:off x="356011" y="1483416"/>
            <a:ext cx="10353762" cy="3695136"/>
          </a:xfrm>
        </p:spPr>
        <p:txBody>
          <a:bodyPr>
            <a:normAutofit/>
          </a:bodyPr>
          <a:lstStyle/>
          <a:p>
            <a:r>
              <a:rPr lang="en-US" dirty="0" smtClean="0">
                <a:solidFill>
                  <a:srgbClr val="FF0000"/>
                </a:solidFill>
              </a:rPr>
              <a:t>For my A levels I had to draw my storyboard, before filming my story I had an idea of how every particular scene has to be ,therefore, I tried to draw every aspect of my thinking of scenes and perhaps it came out well, and since it was paper drawn I used an scanner to take it to the digital screen. Which almost convincingly gave me an good impression therefore I did not require any software to produce the storyboard.</a:t>
            </a:r>
            <a:endParaRPr lang="en-US" dirty="0">
              <a:solidFill>
                <a:srgbClr val="FF0000"/>
              </a:solidFill>
            </a:endParaRP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295360" y="3917792"/>
            <a:ext cx="3290088" cy="1963128"/>
          </a:xfrm>
          <a:prstGeom prst="rect">
            <a:avLst/>
          </a:prstGeom>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842624" y="4298196"/>
            <a:ext cx="3290088" cy="1760711"/>
          </a:xfrm>
          <a:prstGeom prst="rect">
            <a:avLst/>
          </a:prstGeom>
        </p:spPr>
      </p:pic>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389888" y="3938791"/>
            <a:ext cx="3290088" cy="1645044"/>
          </a:xfrm>
          <a:prstGeom prst="rect">
            <a:avLst/>
          </a:prstGeom>
        </p:spPr>
      </p:pic>
    </p:spTree>
    <p:extLst>
      <p:ext uri="{BB962C8B-B14F-4D97-AF65-F5344CB8AC3E}">
        <p14:creationId xmlns:p14="http://schemas.microsoft.com/office/powerpoint/2010/main" val="305106306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A3A650-5F5D-464E-83C9-81507F4F664B}"/>
              </a:ext>
            </a:extLst>
          </p:cNvPr>
          <p:cNvSpPr>
            <a:spLocks noGrp="1"/>
          </p:cNvSpPr>
          <p:nvPr>
            <p:ph type="title"/>
          </p:nvPr>
        </p:nvSpPr>
        <p:spPr/>
        <p:txBody>
          <a:bodyPr/>
          <a:lstStyle/>
          <a:p>
            <a:r>
              <a:rPr lang="en-US" dirty="0"/>
              <a:t>CINEMATOGRAPHY</a:t>
            </a:r>
          </a:p>
        </p:txBody>
      </p:sp>
      <p:sp>
        <p:nvSpPr>
          <p:cNvPr id="3" name="Content Placeholder 2">
            <a:extLst>
              <a:ext uri="{FF2B5EF4-FFF2-40B4-BE49-F238E27FC236}">
                <a16:creationId xmlns:a16="http://schemas.microsoft.com/office/drawing/2014/main" id="{A8E62785-2EF1-4C98-A051-8FA2BE2B3349}"/>
              </a:ext>
            </a:extLst>
          </p:cNvPr>
          <p:cNvSpPr>
            <a:spLocks noGrp="1"/>
          </p:cNvSpPr>
          <p:nvPr>
            <p:ph idx="1"/>
          </p:nvPr>
        </p:nvSpPr>
        <p:spPr>
          <a:xfrm>
            <a:off x="913794" y="1935921"/>
            <a:ext cx="10353762" cy="3695136"/>
          </a:xfrm>
        </p:spPr>
        <p:txBody>
          <a:bodyPr/>
          <a:lstStyle/>
          <a:p>
            <a:r>
              <a:rPr lang="en-IN" dirty="0">
                <a:solidFill>
                  <a:srgbClr val="FF0000"/>
                </a:solidFill>
              </a:rPr>
              <a:t>•Cinematography is one the aspect I largely loved working on, in this portion I have learnt variation of all prospects in cinematography like framing composing, shots, angles and lighting, as mentioned my film has two characters with two distinct </a:t>
            </a:r>
            <a:r>
              <a:rPr lang="en-IN" dirty="0" smtClean="0">
                <a:solidFill>
                  <a:srgbClr val="FF0000"/>
                </a:solidFill>
              </a:rPr>
              <a:t>objects to represent them one is an cigarette to represent an gangster and a coffee mug to represent a college student mostly I operated the </a:t>
            </a:r>
            <a:r>
              <a:rPr lang="en-IN" dirty="0">
                <a:solidFill>
                  <a:srgbClr val="FF0000"/>
                </a:solidFill>
              </a:rPr>
              <a:t>camera as a </a:t>
            </a:r>
            <a:r>
              <a:rPr lang="en-IN" dirty="0" smtClean="0">
                <a:solidFill>
                  <a:srgbClr val="FF0000"/>
                </a:solidFill>
              </a:rPr>
              <a:t>handheld because I wanted to take the whole film as handheld without any stable materials because we need to equip various methods while filming an particular sequence.</a:t>
            </a:r>
            <a:endParaRPr lang="en-US" dirty="0">
              <a:solidFill>
                <a:srgbClr val="FF0000"/>
              </a:solidFill>
            </a:endParaRP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78012" y="4792095"/>
            <a:ext cx="2237232" cy="1677924"/>
          </a:xfrm>
          <a:prstGeom prst="rect">
            <a:avLst/>
          </a:prstGeom>
        </p:spPr>
      </p:pic>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197096" y="4792095"/>
            <a:ext cx="2395728" cy="1796796"/>
          </a:xfrm>
          <a:prstGeom prst="rect">
            <a:avLst/>
          </a:prstGeom>
        </p:spPr>
      </p:pic>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339584" y="4723515"/>
            <a:ext cx="2487168" cy="1865376"/>
          </a:xfrm>
          <a:prstGeom prst="rect">
            <a:avLst/>
          </a:prstGeom>
        </p:spPr>
      </p:pic>
    </p:spTree>
    <p:extLst>
      <p:ext uri="{BB962C8B-B14F-4D97-AF65-F5344CB8AC3E}">
        <p14:creationId xmlns:p14="http://schemas.microsoft.com/office/powerpoint/2010/main" val="336990407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D7BEA2-B257-447C-9B56-39F1EF7CE110}"/>
              </a:ext>
            </a:extLst>
          </p:cNvPr>
          <p:cNvSpPr>
            <a:spLocks noGrp="1"/>
          </p:cNvSpPr>
          <p:nvPr>
            <p:ph type="title"/>
          </p:nvPr>
        </p:nvSpPr>
        <p:spPr>
          <a:xfrm>
            <a:off x="657763" y="390144"/>
            <a:ext cx="10353761" cy="1326321"/>
          </a:xfrm>
        </p:spPr>
        <p:txBody>
          <a:bodyPr/>
          <a:lstStyle/>
          <a:p>
            <a:r>
              <a:rPr lang="en-US" dirty="0"/>
              <a:t>EDITING</a:t>
            </a:r>
          </a:p>
        </p:txBody>
      </p:sp>
      <p:sp>
        <p:nvSpPr>
          <p:cNvPr id="3" name="Content Placeholder 2">
            <a:extLst>
              <a:ext uri="{FF2B5EF4-FFF2-40B4-BE49-F238E27FC236}">
                <a16:creationId xmlns:a16="http://schemas.microsoft.com/office/drawing/2014/main" id="{F2A8C17F-927C-44F7-9EE6-66DF5D8B1110}"/>
              </a:ext>
            </a:extLst>
          </p:cNvPr>
          <p:cNvSpPr>
            <a:spLocks noGrp="1"/>
          </p:cNvSpPr>
          <p:nvPr>
            <p:ph idx="1"/>
          </p:nvPr>
        </p:nvSpPr>
        <p:spPr>
          <a:xfrm>
            <a:off x="804066" y="1263960"/>
            <a:ext cx="10353762" cy="3695136"/>
          </a:xfrm>
        </p:spPr>
        <p:txBody>
          <a:bodyPr/>
          <a:lstStyle/>
          <a:p>
            <a:r>
              <a:rPr lang="en-IN" dirty="0"/>
              <a:t>•</a:t>
            </a:r>
            <a:r>
              <a:rPr lang="en-IN" dirty="0">
                <a:solidFill>
                  <a:srgbClr val="FF0000"/>
                </a:solidFill>
              </a:rPr>
              <a:t>I used premiere pro to edit my raw footages by adding transitions, sounds and colour grading, I </a:t>
            </a:r>
            <a:r>
              <a:rPr lang="en-IN" dirty="0" smtClean="0">
                <a:solidFill>
                  <a:srgbClr val="FF0000"/>
                </a:solidFill>
              </a:rPr>
              <a:t>used the same software in my As level and in A levels I </a:t>
            </a:r>
            <a:r>
              <a:rPr lang="en-IN" dirty="0">
                <a:solidFill>
                  <a:srgbClr val="FF0000"/>
                </a:solidFill>
              </a:rPr>
              <a:t>learnt various techniques and it was kind of easy to work on </a:t>
            </a:r>
            <a:r>
              <a:rPr lang="en-IN" dirty="0" smtClean="0">
                <a:solidFill>
                  <a:srgbClr val="FF0000"/>
                </a:solidFill>
              </a:rPr>
              <a:t>this software as it </a:t>
            </a:r>
            <a:r>
              <a:rPr lang="en-IN" dirty="0">
                <a:solidFill>
                  <a:srgbClr val="FF0000"/>
                </a:solidFill>
              </a:rPr>
              <a:t>gave various prospects like creating own title colour grading and adding sounds, I did not record live audio so I had to dub for dialogues </a:t>
            </a:r>
            <a:r>
              <a:rPr lang="en-IN" dirty="0" smtClean="0">
                <a:solidFill>
                  <a:srgbClr val="FF0000"/>
                </a:solidFill>
              </a:rPr>
              <a:t>from casts who acted in </a:t>
            </a:r>
            <a:r>
              <a:rPr lang="en-IN" dirty="0" err="1" smtClean="0">
                <a:solidFill>
                  <a:srgbClr val="FF0000"/>
                </a:solidFill>
              </a:rPr>
              <a:t>Irandu</a:t>
            </a:r>
            <a:r>
              <a:rPr lang="en-IN" dirty="0" smtClean="0">
                <a:solidFill>
                  <a:srgbClr val="FF0000"/>
                </a:solidFill>
              </a:rPr>
              <a:t> </a:t>
            </a:r>
            <a:r>
              <a:rPr lang="en-IN" dirty="0" err="1" smtClean="0">
                <a:solidFill>
                  <a:srgbClr val="FF0000"/>
                </a:solidFill>
              </a:rPr>
              <a:t>Disaigal</a:t>
            </a:r>
            <a:r>
              <a:rPr lang="en-IN" dirty="0" smtClean="0">
                <a:solidFill>
                  <a:srgbClr val="FF0000"/>
                </a:solidFill>
              </a:rPr>
              <a:t> I wanted an exact slang which could be  understood by local audience within Chennai therefore I made the casts to speak an distinct Tamil which is spoken by most Chennaites. People call it local Tamil</a:t>
            </a:r>
            <a:endParaRPr lang="en-US" dirty="0">
              <a:solidFill>
                <a:srgbClr val="FF0000"/>
              </a:solidFill>
            </a:endParaRP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989319" y="3987784"/>
            <a:ext cx="4892041" cy="2614184"/>
          </a:xfrm>
          <a:prstGeom prst="rect">
            <a:avLst/>
          </a:prstGeom>
        </p:spPr>
      </p:pic>
    </p:spTree>
    <p:extLst>
      <p:ext uri="{BB962C8B-B14F-4D97-AF65-F5344CB8AC3E}">
        <p14:creationId xmlns:p14="http://schemas.microsoft.com/office/powerpoint/2010/main" val="140197027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F10C14-0B89-41AD-877C-83371303BCFB}"/>
              </a:ext>
            </a:extLst>
          </p:cNvPr>
          <p:cNvSpPr>
            <a:spLocks noGrp="1"/>
          </p:cNvSpPr>
          <p:nvPr>
            <p:ph type="title"/>
          </p:nvPr>
        </p:nvSpPr>
        <p:spPr>
          <a:xfrm>
            <a:off x="190501" y="559678"/>
            <a:ext cx="8952369" cy="4952492"/>
          </a:xfrm>
          <a:solidFill>
            <a:schemeClr val="bg2"/>
          </a:solidFill>
        </p:spPr>
        <p:txBody>
          <a:bodyPr>
            <a:normAutofit/>
          </a:bodyPr>
          <a:lstStyle/>
          <a:p>
            <a:r>
              <a:rPr lang="en-US" sz="5400" dirty="0">
                <a:solidFill>
                  <a:srgbClr val="FF0000"/>
                </a:solidFill>
                <a:latin typeface="Gabriola" panose="04040605051002020D02" pitchFamily="82" charset="0"/>
              </a:rPr>
              <a:t>How did you integrate technologies- software, hardware, and online in this project?</a:t>
            </a:r>
            <a:r>
              <a:rPr lang="en-IN" sz="5400" dirty="0">
                <a:solidFill>
                  <a:srgbClr val="FF0000"/>
                </a:solidFill>
                <a:latin typeface="Gabriola" panose="04040605051002020D02" pitchFamily="82" charset="0"/>
              </a:rPr>
              <a:t/>
            </a:r>
            <a:br>
              <a:rPr lang="en-IN" sz="5400" dirty="0">
                <a:solidFill>
                  <a:srgbClr val="FF0000"/>
                </a:solidFill>
                <a:latin typeface="Gabriola" panose="04040605051002020D02" pitchFamily="82" charset="0"/>
              </a:rPr>
            </a:br>
            <a:endParaRPr lang="en-IN" sz="5400" dirty="0">
              <a:solidFill>
                <a:srgbClr val="FF0000"/>
              </a:solidFill>
              <a:latin typeface="Gabriola" panose="04040605051002020D02" pitchFamily="82" charset="0"/>
            </a:endParaRPr>
          </a:p>
        </p:txBody>
      </p:sp>
    </p:spTree>
    <p:extLst>
      <p:ext uri="{BB962C8B-B14F-4D97-AF65-F5344CB8AC3E}">
        <p14:creationId xmlns:p14="http://schemas.microsoft.com/office/powerpoint/2010/main" val="325251864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776B904-3ABE-4941-A49D-5C5AAABEA106}"/>
              </a:ext>
            </a:extLst>
          </p:cNvPr>
          <p:cNvSpPr>
            <a:spLocks noGrp="1"/>
          </p:cNvSpPr>
          <p:nvPr>
            <p:ph idx="1"/>
          </p:nvPr>
        </p:nvSpPr>
        <p:spPr>
          <a:xfrm>
            <a:off x="0" y="91440"/>
            <a:ext cx="11633200" cy="6868160"/>
          </a:xfrm>
        </p:spPr>
        <p:txBody>
          <a:bodyPr>
            <a:normAutofit fontScale="92500" lnSpcReduction="10000"/>
          </a:bodyPr>
          <a:lstStyle/>
          <a:p>
            <a:r>
              <a:rPr lang="en-US" sz="4000" dirty="0">
                <a:solidFill>
                  <a:srgbClr val="0070C0"/>
                </a:solidFill>
              </a:rPr>
              <a:t>SOFTWARES</a:t>
            </a:r>
          </a:p>
          <a:p>
            <a:r>
              <a:rPr lang="en-US" sz="1400" dirty="0">
                <a:solidFill>
                  <a:srgbClr val="0070C0"/>
                </a:solidFill>
              </a:rPr>
              <a:t>POSTER- Adobe photoshop</a:t>
            </a:r>
          </a:p>
          <a:p>
            <a:r>
              <a:rPr lang="en-US" sz="1400" dirty="0">
                <a:solidFill>
                  <a:srgbClr val="0070C0"/>
                </a:solidFill>
              </a:rPr>
              <a:t>SCRIPT- </a:t>
            </a:r>
            <a:r>
              <a:rPr lang="en-US" sz="1400" dirty="0" smtClean="0">
                <a:solidFill>
                  <a:srgbClr val="0070C0"/>
                </a:solidFill>
              </a:rPr>
              <a:t>Final Draft an exclusive software to produce script (Script </a:t>
            </a:r>
            <a:r>
              <a:rPr lang="en-US" sz="1400" dirty="0">
                <a:solidFill>
                  <a:srgbClr val="0070C0"/>
                </a:solidFill>
              </a:rPr>
              <a:t>template)</a:t>
            </a:r>
          </a:p>
          <a:p>
            <a:r>
              <a:rPr lang="en-US" sz="1400" dirty="0">
                <a:solidFill>
                  <a:srgbClr val="0070C0"/>
                </a:solidFill>
              </a:rPr>
              <a:t>STORYBOARD- </a:t>
            </a:r>
            <a:r>
              <a:rPr lang="en-US" sz="1400" dirty="0" smtClean="0">
                <a:solidFill>
                  <a:srgbClr val="0070C0"/>
                </a:solidFill>
              </a:rPr>
              <a:t>rough </a:t>
            </a:r>
            <a:r>
              <a:rPr lang="en-US" sz="1400" dirty="0">
                <a:solidFill>
                  <a:srgbClr val="0070C0"/>
                </a:solidFill>
              </a:rPr>
              <a:t>sketch</a:t>
            </a:r>
          </a:p>
          <a:p>
            <a:r>
              <a:rPr lang="en-US" sz="1400" dirty="0">
                <a:solidFill>
                  <a:srgbClr val="0070C0"/>
                </a:solidFill>
              </a:rPr>
              <a:t>EDITING- Premier pro</a:t>
            </a:r>
          </a:p>
          <a:p>
            <a:r>
              <a:rPr lang="en-US" sz="1400" dirty="0">
                <a:solidFill>
                  <a:srgbClr val="0070C0"/>
                </a:solidFill>
              </a:rPr>
              <a:t>CRITICAL ANALYSIS- Power </a:t>
            </a:r>
            <a:r>
              <a:rPr lang="en-US" sz="1400" dirty="0" smtClean="0">
                <a:solidFill>
                  <a:srgbClr val="0070C0"/>
                </a:solidFill>
              </a:rPr>
              <a:t>point and a Podcast</a:t>
            </a:r>
            <a:endParaRPr lang="en-US" sz="1400" dirty="0">
              <a:solidFill>
                <a:srgbClr val="0070C0"/>
              </a:solidFill>
            </a:endParaRPr>
          </a:p>
          <a:p>
            <a:r>
              <a:rPr lang="en-US" sz="4000" dirty="0">
                <a:solidFill>
                  <a:srgbClr val="7030A0"/>
                </a:solidFill>
              </a:rPr>
              <a:t>HARDWARES</a:t>
            </a:r>
          </a:p>
          <a:p>
            <a:r>
              <a:rPr lang="en-US" sz="1400" dirty="0">
                <a:solidFill>
                  <a:srgbClr val="7030A0"/>
                </a:solidFill>
              </a:rPr>
              <a:t>CAMERA- Canon 7D</a:t>
            </a:r>
          </a:p>
          <a:p>
            <a:r>
              <a:rPr lang="en-US" sz="1400" dirty="0">
                <a:solidFill>
                  <a:srgbClr val="7030A0"/>
                </a:solidFill>
              </a:rPr>
              <a:t>LENS- 18-135mm F3.5</a:t>
            </a:r>
          </a:p>
          <a:p>
            <a:r>
              <a:rPr lang="en-US" sz="1400" dirty="0">
                <a:solidFill>
                  <a:srgbClr val="7030A0"/>
                </a:solidFill>
              </a:rPr>
              <a:t>LIGHTING- </a:t>
            </a:r>
            <a:r>
              <a:rPr lang="en-US" sz="1400" dirty="0" smtClean="0">
                <a:solidFill>
                  <a:srgbClr val="7030A0"/>
                </a:solidFill>
              </a:rPr>
              <a:t> Natural lighting source (SUNLIGHT) mostly the scenes in the film has day scenes and no lowlight scenes</a:t>
            </a:r>
          </a:p>
          <a:p>
            <a:r>
              <a:rPr lang="en-US" sz="1400" dirty="0" smtClean="0">
                <a:solidFill>
                  <a:srgbClr val="7030A0"/>
                </a:solidFill>
              </a:rPr>
              <a:t>PROPS- </a:t>
            </a:r>
            <a:r>
              <a:rPr lang="en-US" sz="1400" dirty="0">
                <a:solidFill>
                  <a:srgbClr val="7030A0"/>
                </a:solidFill>
              </a:rPr>
              <a:t>Gun, Knife, </a:t>
            </a:r>
            <a:r>
              <a:rPr lang="en-US" sz="1400" dirty="0" smtClean="0">
                <a:solidFill>
                  <a:srgbClr val="7030A0"/>
                </a:solidFill>
              </a:rPr>
              <a:t>Cigarette </a:t>
            </a:r>
            <a:endParaRPr lang="en-US" sz="1400" dirty="0">
              <a:solidFill>
                <a:srgbClr val="7030A0"/>
              </a:solidFill>
            </a:endParaRPr>
          </a:p>
          <a:p>
            <a:r>
              <a:rPr lang="en-US" sz="4000" dirty="0">
                <a:solidFill>
                  <a:srgbClr val="FF0000"/>
                </a:solidFill>
              </a:rPr>
              <a:t>ONLINE</a:t>
            </a:r>
          </a:p>
          <a:p>
            <a:r>
              <a:rPr lang="en-US" sz="1400" dirty="0" smtClean="0">
                <a:solidFill>
                  <a:srgbClr val="FF0000"/>
                </a:solidFill>
              </a:rPr>
              <a:t>BLOG-WordPress</a:t>
            </a:r>
          </a:p>
          <a:p>
            <a:r>
              <a:rPr lang="en-US" sz="1400" dirty="0" smtClean="0">
                <a:solidFill>
                  <a:srgbClr val="FF0000"/>
                </a:solidFill>
              </a:rPr>
              <a:t>FILM WEBSITE- Website.com</a:t>
            </a:r>
            <a:endParaRPr lang="en-US" sz="1400" dirty="0">
              <a:solidFill>
                <a:srgbClr val="FF0000"/>
              </a:solidFill>
            </a:endParaRPr>
          </a:p>
          <a:p>
            <a:r>
              <a:rPr lang="en-US" sz="1400" dirty="0">
                <a:solidFill>
                  <a:srgbClr val="FF0000"/>
                </a:solidFill>
              </a:rPr>
              <a:t>FILM- YouTube</a:t>
            </a:r>
          </a:p>
          <a:p>
            <a:r>
              <a:rPr lang="en-US" sz="1400" dirty="0">
                <a:solidFill>
                  <a:srgbClr val="FF0000"/>
                </a:solidFill>
              </a:rPr>
              <a:t>SOUNDS-Free sound.net</a:t>
            </a:r>
          </a:p>
          <a:p>
            <a:endParaRPr lang="en-US" sz="1400" dirty="0"/>
          </a:p>
          <a:p>
            <a:pPr marL="0" indent="0">
              <a:buNone/>
            </a:pPr>
            <a:endParaRPr lang="en-US" sz="4400" dirty="0"/>
          </a:p>
          <a:p>
            <a:endParaRPr lang="en-US" sz="12800" dirty="0"/>
          </a:p>
          <a:p>
            <a:pPr marL="0" indent="0">
              <a:buNone/>
            </a:pPr>
            <a:endParaRPr lang="en-US" sz="12800" dirty="0"/>
          </a:p>
          <a:p>
            <a:pPr marL="0" indent="0">
              <a:buNone/>
            </a:pPr>
            <a:endParaRPr lang="en-US" sz="12800" dirty="0"/>
          </a:p>
        </p:txBody>
      </p:sp>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036326" y="210311"/>
            <a:ext cx="2515849" cy="3556261"/>
          </a:xfrm>
          <a:prstGeom prst="rect">
            <a:avLst/>
          </a:prstGeom>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443216" y="4717030"/>
            <a:ext cx="3392424" cy="1814593"/>
          </a:xfrm>
          <a:prstGeom prst="rect">
            <a:avLst/>
          </a:prstGeom>
        </p:spPr>
      </p:pic>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096773" y="2171257"/>
            <a:ext cx="2649963" cy="1317370"/>
          </a:xfrm>
          <a:prstGeom prst="rect">
            <a:avLst/>
          </a:prstGeom>
        </p:spPr>
      </p:pic>
      <p:pic>
        <p:nvPicPr>
          <p:cNvPr id="7" name="Picture 6"/>
          <p:cNvPicPr>
            <a:picLocks noChangeAspect="1"/>
          </p:cNvPicPr>
          <p:nvPr/>
        </p:nvPicPr>
        <p:blipFill>
          <a:blip r:embed="rId5"/>
          <a:stretch>
            <a:fillRect/>
          </a:stretch>
        </p:blipFill>
        <p:spPr>
          <a:xfrm>
            <a:off x="3335696" y="4626863"/>
            <a:ext cx="2671912" cy="1443857"/>
          </a:xfrm>
          <a:prstGeom prst="rect">
            <a:avLst/>
          </a:prstGeom>
        </p:spPr>
      </p:pic>
      <p:pic>
        <p:nvPicPr>
          <p:cNvPr id="8" name="Picture 7"/>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546830" y="2842231"/>
            <a:ext cx="1260353" cy="924341"/>
          </a:xfrm>
          <a:prstGeom prst="rect">
            <a:avLst/>
          </a:prstGeom>
        </p:spPr>
      </p:pic>
      <p:pic>
        <p:nvPicPr>
          <p:cNvPr id="9" name="Picture 8"/>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296589" y="339485"/>
            <a:ext cx="1254379" cy="995539"/>
          </a:xfrm>
          <a:prstGeom prst="rect">
            <a:avLst/>
          </a:prstGeom>
        </p:spPr>
      </p:pic>
      <p:pic>
        <p:nvPicPr>
          <p:cNvPr id="10" name="Picture 9"/>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4310437" y="210311"/>
            <a:ext cx="1355216" cy="1016412"/>
          </a:xfrm>
          <a:prstGeom prst="rect">
            <a:avLst/>
          </a:prstGeom>
        </p:spPr>
      </p:pic>
    </p:spTree>
    <p:extLst>
      <p:ext uri="{BB962C8B-B14F-4D97-AF65-F5344CB8AC3E}">
        <p14:creationId xmlns:p14="http://schemas.microsoft.com/office/powerpoint/2010/main" val="65247777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7EB291E-FF59-478C-8EF5-EBD2B91C7EC7}"/>
              </a:ext>
            </a:extLst>
          </p:cNvPr>
          <p:cNvSpPr>
            <a:spLocks noGrp="1"/>
          </p:cNvSpPr>
          <p:nvPr>
            <p:ph idx="1"/>
          </p:nvPr>
        </p:nvSpPr>
        <p:spPr>
          <a:xfrm>
            <a:off x="733552" y="568960"/>
            <a:ext cx="8595360" cy="6289040"/>
          </a:xfrm>
        </p:spPr>
        <p:txBody>
          <a:bodyPr>
            <a:normAutofit fontScale="92500" lnSpcReduction="20000"/>
          </a:bodyPr>
          <a:lstStyle/>
          <a:p>
            <a:r>
              <a:rPr lang="en-US" dirty="0"/>
              <a:t>I have compiled all three aspects of Software's, hardware and online to produce a film </a:t>
            </a:r>
            <a:r>
              <a:rPr lang="en-US" dirty="0" smtClean="0"/>
              <a:t>(</a:t>
            </a:r>
            <a:r>
              <a:rPr lang="en-US" dirty="0" err="1" smtClean="0"/>
              <a:t>Irandu</a:t>
            </a:r>
            <a:r>
              <a:rPr lang="en-US" dirty="0" smtClean="0"/>
              <a:t> </a:t>
            </a:r>
            <a:r>
              <a:rPr lang="en-US" dirty="0" err="1" smtClean="0"/>
              <a:t>Disaigal</a:t>
            </a:r>
            <a:r>
              <a:rPr lang="en-US" dirty="0" smtClean="0"/>
              <a:t>) </a:t>
            </a:r>
            <a:r>
              <a:rPr lang="en-US" dirty="0"/>
              <a:t>due to this compilation I had a perfect output and without them it would have not been this simple they three played a greater and a most vital role and a good media product cannot be achieved without all three aspects joined together </a:t>
            </a:r>
          </a:p>
          <a:p>
            <a:r>
              <a:rPr lang="en-US" dirty="0">
                <a:solidFill>
                  <a:srgbClr val="FF0000"/>
                </a:solidFill>
              </a:rPr>
              <a:t>I have used adobe premier pro for editing videos, it supported me by letting me to combine all the videos together it also aided me by letting me to colour correct the videos by adjusting exposure and contrast levels this was user friendly it had inbuilt presets of transitions and in past people did not have these technologies they had film roles and they stick it to another film role to present an transition effect but now it is not the same case every digitalized and without this technology I would not have been able to produce the media output.</a:t>
            </a:r>
          </a:p>
          <a:p>
            <a:r>
              <a:rPr lang="en-US" dirty="0"/>
              <a:t>I used </a:t>
            </a:r>
            <a:r>
              <a:rPr lang="en-US" dirty="0" smtClean="0"/>
              <a:t>final draft to </a:t>
            </a:r>
            <a:r>
              <a:rPr lang="en-US" dirty="0"/>
              <a:t>make script, it was very easy to construct script because I happen to type and correcting the mistake was very easy and I could easily carry the script where ever I wanted with a digital device but that was not the case at the past people happen to write it down and correcting it would be very tough and they could not carry bunch of long sheets where ever they go so these technologies paid a vital role in my film production</a:t>
            </a:r>
          </a:p>
        </p:txBody>
      </p:sp>
    </p:spTree>
    <p:extLst>
      <p:ext uri="{BB962C8B-B14F-4D97-AF65-F5344CB8AC3E}">
        <p14:creationId xmlns:p14="http://schemas.microsoft.com/office/powerpoint/2010/main" val="169193413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8B4FAA7-B972-4C44-83A0-04872F19F5B0}"/>
              </a:ext>
            </a:extLst>
          </p:cNvPr>
          <p:cNvSpPr>
            <a:spLocks noGrp="1"/>
          </p:cNvSpPr>
          <p:nvPr>
            <p:ph idx="1"/>
          </p:nvPr>
        </p:nvSpPr>
        <p:spPr/>
        <p:txBody>
          <a:bodyPr>
            <a:normAutofit fontScale="92500" lnSpcReduction="20000"/>
          </a:bodyPr>
          <a:lstStyle/>
          <a:p>
            <a:pPr marL="0" indent="0">
              <a:buNone/>
            </a:pPr>
            <a:r>
              <a:rPr lang="en-IN" dirty="0">
                <a:solidFill>
                  <a:srgbClr val="FF0000"/>
                </a:solidFill>
              </a:rPr>
              <a:t>•For blog I used WordPress, I used this to update my progressive report of my coursework very often which supported me in the terms of keeping things on right track and up to date as well it also helped me to check some posts for a reference, I primarily upload my blog with various film’s techniques, about genre’s and some important information’s on </a:t>
            </a:r>
            <a:r>
              <a:rPr lang="en-IN" dirty="0" smtClean="0">
                <a:solidFill>
                  <a:srgbClr val="FF0000"/>
                </a:solidFill>
              </a:rPr>
              <a:t>filming</a:t>
            </a:r>
          </a:p>
          <a:p>
            <a:pPr marL="0" indent="0">
              <a:buNone/>
            </a:pPr>
            <a:r>
              <a:rPr lang="en-IN" dirty="0" smtClean="0">
                <a:solidFill>
                  <a:srgbClr val="FF0000"/>
                </a:solidFill>
              </a:rPr>
              <a:t>I even created a film website to share every moment occurrences in shooting spots and memorable experiences</a:t>
            </a:r>
            <a:endParaRPr lang="en-IN" dirty="0">
              <a:solidFill>
                <a:srgbClr val="FF0000"/>
              </a:solidFill>
            </a:endParaRPr>
          </a:p>
          <a:p>
            <a:pPr marL="0" indent="0">
              <a:buNone/>
            </a:pPr>
            <a:r>
              <a:rPr lang="en-IN" dirty="0"/>
              <a:t>•The means of operating on this project has determined amazingly enjoyable as well as a comprehensive experience, and </a:t>
            </a:r>
            <a:r>
              <a:rPr lang="en-IN" dirty="0" smtClean="0"/>
              <a:t>‘</a:t>
            </a:r>
            <a:r>
              <a:rPr lang="en-IN" dirty="0" err="1" smtClean="0"/>
              <a:t>Irandu</a:t>
            </a:r>
            <a:r>
              <a:rPr lang="en-IN" dirty="0" smtClean="0"/>
              <a:t> </a:t>
            </a:r>
            <a:r>
              <a:rPr lang="en-IN" dirty="0" err="1" smtClean="0"/>
              <a:t>Disaigal</a:t>
            </a:r>
            <a:r>
              <a:rPr lang="en-IN" dirty="0" smtClean="0"/>
              <a:t>’ </a:t>
            </a:r>
            <a:r>
              <a:rPr lang="en-IN" dirty="0"/>
              <a:t>will probably be appealing to anyone who observes it so I assume that the public would relish </a:t>
            </a:r>
            <a:r>
              <a:rPr lang="en-IN" dirty="0" smtClean="0"/>
              <a:t>every scene they observe I </a:t>
            </a:r>
            <a:r>
              <a:rPr lang="en-IN" dirty="0"/>
              <a:t>suppose it receives more response as I have performed all my handwork on the film with multiple </a:t>
            </a:r>
            <a:r>
              <a:rPr lang="en-IN" dirty="0" smtClean="0"/>
              <a:t>struggles moreover the whole film was taken during the corona virus breakout.</a:t>
            </a:r>
            <a:endParaRPr lang="en-US" dirty="0"/>
          </a:p>
        </p:txBody>
      </p:sp>
    </p:spTree>
    <p:extLst>
      <p:ext uri="{BB962C8B-B14F-4D97-AF65-F5344CB8AC3E}">
        <p14:creationId xmlns:p14="http://schemas.microsoft.com/office/powerpoint/2010/main" val="3907224477"/>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Damask">
  <a:themeElements>
    <a:clrScheme name="Damask">
      <a:dk1>
        <a:sysClr val="windowText" lastClr="000000"/>
      </a:dk1>
      <a:lt1>
        <a:sysClr val="window" lastClr="FFFFFF"/>
      </a:lt1>
      <a:dk2>
        <a:srgbClr val="742332"/>
      </a:dk2>
      <a:lt2>
        <a:srgbClr val="EE91A0"/>
      </a:lt2>
      <a:accent1>
        <a:srgbClr val="E03754"/>
      </a:accent1>
      <a:accent2>
        <a:srgbClr val="E86C2E"/>
      </a:accent2>
      <a:accent3>
        <a:srgbClr val="DAB250"/>
      </a:accent3>
      <a:accent4>
        <a:srgbClr val="60C4AA"/>
      </a:accent4>
      <a:accent5>
        <a:srgbClr val="51A9DB"/>
      </a:accent5>
      <a:accent6>
        <a:srgbClr val="976AC9"/>
      </a:accent6>
      <a:hlink>
        <a:srgbClr val="D5445E"/>
      </a:hlink>
      <a:folHlink>
        <a:srgbClr val="E17C8E"/>
      </a:folHlink>
    </a:clrScheme>
    <a:fontScheme name="Damask">
      <a:majorFont>
        <a:latin typeface="Bookman Old Style" panose="0205060405050502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Rockwell" panose="02060603020205020403"/>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amask">
      <a:fillStyleLst>
        <a:solidFill>
          <a:schemeClr val="phClr"/>
        </a:solidFill>
        <a:gradFill rotWithShape="1">
          <a:gsLst>
            <a:gs pos="0">
              <a:schemeClr val="phClr">
                <a:tint val="48000"/>
                <a:satMod val="105000"/>
                <a:lumMod val="110000"/>
              </a:schemeClr>
            </a:gs>
            <a:gs pos="100000">
              <a:schemeClr val="phClr">
                <a:tint val="78000"/>
                <a:satMod val="109000"/>
                <a:lumMod val="100000"/>
              </a:schemeClr>
            </a:gs>
          </a:gsLst>
          <a:lin ang="5400000" scaled="0"/>
        </a:gradFill>
        <a:gradFill rotWithShape="1">
          <a:gsLst>
            <a:gs pos="0">
              <a:schemeClr val="phClr">
                <a:tint val="94000"/>
                <a:satMod val="100000"/>
                <a:lumMod val="104000"/>
              </a:schemeClr>
            </a:gs>
            <a:gs pos="69000">
              <a:schemeClr val="phClr">
                <a:shade val="86000"/>
                <a:satMod val="130000"/>
                <a:lumMod val="102000"/>
              </a:schemeClr>
            </a:gs>
            <a:gs pos="100000">
              <a:schemeClr val="phClr">
                <a:shade val="72000"/>
                <a:satMod val="130000"/>
                <a:lumMod val="100000"/>
              </a:schemeClr>
            </a:gs>
          </a:gsLst>
          <a:lin ang="5400000" scaled="0"/>
        </a:gradFill>
      </a:fillStyleLst>
      <a:lnStyleLst>
        <a:ln w="12700" cap="flat" cmpd="sng" algn="ctr">
          <a:solidFill>
            <a:schemeClr val="phClr"/>
          </a:solidFill>
          <a:prstDash val="solid"/>
        </a:ln>
        <a:ln w="19050"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50800" dist="38100" dir="5400000" sy="96000" rotWithShape="0">
              <a:srgbClr val="000000">
                <a:alpha val="54000"/>
              </a:srgbClr>
            </a:outerShdw>
          </a:effectLst>
        </a:effectStyle>
        <a:effectStyle>
          <a:effectLst>
            <a:outerShdw blurRad="76200" dist="38100" dir="5400000" algn="ctr" rotWithShape="0">
              <a:srgbClr val="000000">
                <a:alpha val="76000"/>
              </a:srgbClr>
            </a:outerShdw>
          </a:effectLst>
          <a:scene3d>
            <a:camera prst="orthographicFront">
              <a:rot lat="0" lon="0" rev="0"/>
            </a:camera>
            <a:lightRig rig="balanced" dir="t"/>
          </a:scene3d>
          <a:sp3d prstMaterial="matte">
            <a:bevelT w="25400" h="25400" prst="relaxedInset"/>
          </a:sp3d>
        </a:effectStyle>
      </a:effectStyleLst>
      <a:bgFillStyleLst>
        <a:solidFill>
          <a:schemeClr val="phClr"/>
        </a:solidFill>
        <a:solidFill>
          <a:schemeClr val="phClr">
            <a:tint val="95000"/>
            <a:satMod val="170000"/>
          </a:schemeClr>
        </a:solidFill>
        <a:blipFill rotWithShape="1">
          <a:blip xmlns:r="http://schemas.openxmlformats.org/officeDocument/2006/relationships" r:embed="rId1">
            <a:duotone>
              <a:schemeClr val="phClr">
                <a:shade val="18000"/>
                <a:satMod val="160000"/>
                <a:lumMod val="28000"/>
              </a:schemeClr>
              <a:schemeClr val="phClr">
                <a:tint val="95000"/>
                <a:satMod val="160000"/>
                <a:lumMod val="116000"/>
              </a:schemeClr>
            </a:duotone>
          </a:blip>
          <a:stretch/>
        </a:blipFill>
      </a:bgFillStyleLst>
    </a:fmtScheme>
  </a:themeElements>
  <a:objectDefaults/>
  <a:extraClrSchemeLst/>
  <a:extLst>
    <a:ext uri="{05A4C25C-085E-4340-85A3-A5531E510DB2}">
      <thm15:themeFamily xmlns:thm15="http://schemas.microsoft.com/office/thememl/2012/main" name="Damask" id="{F9A299A0-33D0-4E0F-9F3F-7163E3744208}" vid="{6B2E858E-683F-40D9-B4CB-284D097F3AC0}"/>
    </a:ext>
  </a:extLst>
</a:theme>
</file>

<file path=docProps/app.xml><?xml version="1.0" encoding="utf-8"?>
<Properties xmlns="http://schemas.openxmlformats.org/officeDocument/2006/extended-properties" xmlns:vt="http://schemas.openxmlformats.org/officeDocument/2006/docPropsVTypes">
  <Template>TM04033921[[fn=Damask]]</Template>
  <TotalTime>2239</TotalTime>
  <Words>2147</Words>
  <Application>Microsoft Office PowerPoint</Application>
  <PresentationFormat>Widescreen</PresentationFormat>
  <Paragraphs>122</Paragraphs>
  <Slides>22</Slides>
  <Notes>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22</vt:i4>
      </vt:variant>
    </vt:vector>
  </HeadingPairs>
  <TitlesOfParts>
    <vt:vector size="30" baseType="lpstr">
      <vt:lpstr>Arial</vt:lpstr>
      <vt:lpstr>Bahnschrift Light SemiCondensed</vt:lpstr>
      <vt:lpstr>Bookman Old Style</vt:lpstr>
      <vt:lpstr>Cambria</vt:lpstr>
      <vt:lpstr>Constantia</vt:lpstr>
      <vt:lpstr>Gabriola</vt:lpstr>
      <vt:lpstr>Rockwell</vt:lpstr>
      <vt:lpstr>Damask</vt:lpstr>
      <vt:lpstr>‘Critical analysis of Irandu Disaigal ‘  A level media </vt:lpstr>
      <vt:lpstr>How does your product use or challenge conventions and how does it represent social groups or issues?   </vt:lpstr>
      <vt:lpstr>Conventions of Gangster (Used by many professional filmmakers)</vt:lpstr>
      <vt:lpstr>Film opening  IRANDU DISAIGAL constantly follows various conventions in a film opening in terms of </vt:lpstr>
      <vt:lpstr>Characterization  Irandu DISAIGAL HOLDS two prominent characters IN WHICH THE NARRATIVE REVOLVES AROUND</vt:lpstr>
      <vt:lpstr>Iconic shots IRANDU DISAIGAL had a couple of shots, but it had ONE important iconic shots   </vt:lpstr>
      <vt:lpstr>Shots and angles  IRANDU DISAIGAL had various shots and angles</vt:lpstr>
      <vt:lpstr>Location IRANDU DISAIGAL was taken in FOUR desperate spots BUT IN SAME STREET</vt:lpstr>
      <vt:lpstr>Social issues</vt:lpstr>
      <vt:lpstr>How does your product engage with audiences and how would it be distributed as a real media text? </vt:lpstr>
      <vt:lpstr>The target audience</vt:lpstr>
      <vt:lpstr>How the film engages the audience?</vt:lpstr>
      <vt:lpstr>Distribution IRANDU DISAIGAL would be distributed in various methods by utilizing the platforms of both New media as well as traditional media </vt:lpstr>
      <vt:lpstr>How did your production skills develop throughout this project?</vt:lpstr>
      <vt:lpstr>PowerPoint Presentation</vt:lpstr>
      <vt:lpstr>STORYBOARD</vt:lpstr>
      <vt:lpstr>CINEMATOGRAPHY</vt:lpstr>
      <vt:lpstr>EDITING</vt:lpstr>
      <vt:lpstr>How did you integrate technologies- software, hardware, and online in this project? </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CRITICAL ANALYSIS OF NIGHT</dc:title>
  <dc:creator>MAZEN SHAHUL</dc:creator>
  <cp:lastModifiedBy>omen</cp:lastModifiedBy>
  <cp:revision>143</cp:revision>
  <dcterms:created xsi:type="dcterms:W3CDTF">2019-10-11T09:55:14Z</dcterms:created>
  <dcterms:modified xsi:type="dcterms:W3CDTF">2020-05-02T12:20:07Z</dcterms:modified>
</cp:coreProperties>
</file>